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85" r:id="rId3"/>
    <p:sldId id="257" r:id="rId4"/>
    <p:sldId id="258" r:id="rId5"/>
    <p:sldId id="259" r:id="rId6"/>
    <p:sldId id="260" r:id="rId7"/>
    <p:sldId id="286" r:id="rId8"/>
    <p:sldId id="261" r:id="rId9"/>
    <p:sldId id="263" r:id="rId10"/>
    <p:sldId id="262" r:id="rId11"/>
    <p:sldId id="265" r:id="rId12"/>
    <p:sldId id="264" r:id="rId13"/>
    <p:sldId id="266" r:id="rId14"/>
    <p:sldId id="279" r:id="rId15"/>
    <p:sldId id="267" r:id="rId16"/>
    <p:sldId id="268" r:id="rId17"/>
    <p:sldId id="269" r:id="rId18"/>
    <p:sldId id="270" r:id="rId19"/>
    <p:sldId id="287" r:id="rId20"/>
    <p:sldId id="288" r:id="rId21"/>
    <p:sldId id="289" r:id="rId22"/>
    <p:sldId id="271" r:id="rId23"/>
    <p:sldId id="272" r:id="rId24"/>
    <p:sldId id="296" r:id="rId25"/>
    <p:sldId id="273" r:id="rId26"/>
    <p:sldId id="282" r:id="rId27"/>
    <p:sldId id="283" r:id="rId28"/>
    <p:sldId id="284" r:id="rId29"/>
    <p:sldId id="274" r:id="rId30"/>
    <p:sldId id="290" r:id="rId31"/>
    <p:sldId id="275" r:id="rId32"/>
    <p:sldId id="291" r:id="rId33"/>
    <p:sldId id="292" r:id="rId34"/>
    <p:sldId id="276" r:id="rId35"/>
    <p:sldId id="293" r:id="rId36"/>
    <p:sldId id="280" r:id="rId37"/>
    <p:sldId id="278" r:id="rId38"/>
    <p:sldId id="277" r:id="rId39"/>
    <p:sldId id="294" r:id="rId40"/>
    <p:sldId id="281" r:id="rId41"/>
    <p:sldId id="295" r:id="rId42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4" d="100"/>
          <a:sy n="74" d="100"/>
        </p:scale>
        <p:origin x="-45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55DA4C1-424F-4F0B-B7F5-DD9B5F1D09D6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C57D498-78F5-4DF3-9D25-CED1C55BCF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4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032B0A7-C1AC-47B9-A8A3-A4108B2CD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1D54273D-4F39-44D1-8DBD-1C229C6A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EB454771-7EF9-4104-A7CD-E9EFC357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7744A6C-452B-4BA4-9411-FA7EDC8F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9EF64871-A2E6-407D-AD29-3E956AD9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06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9A2CBED-13EF-434C-8F3C-7F4F8FE2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F5E19442-BB60-4DA9-A8C6-CF1759C9A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948D30E-AD4D-4A52-A6D8-CBE52371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08A1804-E25F-4B1B-A0D7-CBF31480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CC3892A-15B6-4979-A7CF-7291EEE2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88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26E0D322-5087-40CF-BF6A-569649148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B533CAAF-E2AC-47A1-ACFA-740164CE6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DC621C18-9F06-41A1-AB16-0F5E006B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2E12D97D-555E-4C76-BA8C-92CB4262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4FA1C23-5642-41C8-AAB0-3022BC5F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16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B1C0D89-4CAF-4674-B7EF-B5EAB980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6D89A89-43CF-4578-95B3-8F5A4B3EA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E0CAE2A7-2A2D-4F0C-81D8-C74E1C97C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972C56DE-A646-451D-86DE-2D2D16E8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A6A1E472-8E75-42D0-BAFF-C4854BB7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xmlns="" id="{E252146F-85A9-48D4-9C2D-5468AE383C3E}"/>
              </a:ext>
            </a:extLst>
          </p:cNvPr>
          <p:cNvCxnSpPr/>
          <p:nvPr userDrawn="1"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xmlns="" id="{A6204326-F29B-4E3C-A889-72530228EAA3}"/>
              </a:ext>
            </a:extLst>
          </p:cNvPr>
          <p:cNvCxnSpPr>
            <a:cxnSpLocks/>
          </p:cNvCxnSpPr>
          <p:nvPr userDrawn="1"/>
        </p:nvCxnSpPr>
        <p:spPr>
          <a:xfrm flipV="1">
            <a:off x="628153" y="-95416"/>
            <a:ext cx="0" cy="843633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6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84A2235-2A16-497D-AFE3-C2686A48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D2D62F6C-FB2F-4AC7-AAEC-1E04369AA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311B7D4B-A75F-42F3-B49D-E9319CF7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D589B9C-B755-4217-B94D-D8FC1454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26BE5EC-E6C0-4993-8A18-E0059FD2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005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46D421D-3003-436D-915E-9AA9425B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9445AD8-AC03-4733-B844-6F79A894F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33282E4F-5A11-4C0F-BACF-6C26AAFB4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18C32FD4-2962-456E-B52A-8A377A5F5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8A4F93FD-4EDA-4014-9E9D-098953CE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ABB8D72B-394F-4305-AF64-DBE4F344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29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1CD2499-8D9E-4FE5-8EB2-23586580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0F00D2AB-5D10-4253-82D7-62AA988CA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1578BCEC-B4AB-4DFA-B134-38DF022CD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9B7FD0B6-F9F5-4C2F-9F8B-E0ECDD47E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9F9FA411-C57A-4D31-B034-B08F2F748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2CC4F2C1-CAF6-4C9E-86A8-51F1595A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A8112930-D026-49B0-BF82-EDE81F7E1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458BDF7B-B634-42CB-B44D-06A6021C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6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8EA59A6-4FD1-4553-A247-D4ED15AE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6C88A617-C7E8-4311-BD1F-C4E4218A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E5F00944-6B58-43DC-8F99-DE514E20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EA966A19-148A-441F-884B-0209B1BE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33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8B0D5AB1-F2AD-4CC7-B42B-34038E15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933211CC-ADBA-46B0-8A0A-B8153FB8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A8C040F8-E124-4441-9E57-44A1B1D8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97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DE5B10B-6209-4FBE-B049-7E08EDED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15760B9-9EE1-420D-9864-49F4DF525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BB68415C-28A4-4660-B116-264F7F7E6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823C524C-D35B-4FA3-B682-6B50FD35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8A0E04D7-3500-4DBE-8B3F-BB07396C3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1120F74D-3316-4E8E-8715-DC6A4DE4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210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18DB0C9-A968-4FE7-9BCD-BF73E1B9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92F6E9A2-9D1F-4F42-85BB-485BC7BE8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933F1521-BF45-457D-8668-E1BE1967D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14251F2B-9395-406F-951B-44C058E85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19A9336C-401B-4160-B868-45A1573A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9FD3AFBF-A628-449E-BC1C-9F851648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99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889C9E64-C957-4CCB-ACFA-0C8607B5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421325D6-60A9-47E8-9646-D3A94B809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177" y="1395663"/>
            <a:ext cx="10515600" cy="464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C87D24A-EC7F-431B-B9FB-900E541F5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24AAC-644E-449C-8F95-27FCE89A1CE4}" type="datetimeFigureOut">
              <a:rPr lang="de-DE" smtClean="0"/>
              <a:t>27.01.2018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6807F670-E73A-4BDF-B4A9-80039F0A7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AF093999-28F6-47DF-A2DC-56EBFC98D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6A47E43B-8DF3-4501-820E-EF9538E823A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91" y="5470370"/>
            <a:ext cx="12320337" cy="277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55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generserver.de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mD9MhAqiM" TargetMode="External"/><Relationship Id="rId7" Type="http://schemas.openxmlformats.org/officeDocument/2006/relationships/image" Target="../media/image9.jpeg"/><Relationship Id="rId2" Type="http://schemas.openxmlformats.org/officeDocument/2006/relationships/hyperlink" Target="https://www.youtube.com/watch?v=oxvNmKDTDZ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7YcW25PHnAA" TargetMode="External"/><Relationship Id="rId5" Type="http://schemas.openxmlformats.org/officeDocument/2006/relationships/hyperlink" Target="http://wiki.selfhtml.org/wiki/Startseite" TargetMode="External"/><Relationship Id="rId4" Type="http://schemas.openxmlformats.org/officeDocument/2006/relationships/hyperlink" Target="https://www.json.org/json-de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tterott.com/media/files_public/dsuicxwegw/AI-Thinker_ESP-12F.pdf" TargetMode="External"/><Relationship Id="rId2" Type="http://schemas.openxmlformats.org/officeDocument/2006/relationships/hyperlink" Target="http://stefanfrings.de/esp826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.esp8266.com/versions/2.3.0/package_esp8266com_index.json" TargetMode="External"/><Relationship Id="rId2" Type="http://schemas.openxmlformats.org/officeDocument/2006/relationships/hyperlink" Target="http://www.gunook.com/einrichten-der-arduino-ide-zum-programmieren-von-esp826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Km1QFZS0m4" TargetMode="External"/><Relationship Id="rId7" Type="http://schemas.openxmlformats.org/officeDocument/2006/relationships/hyperlink" Target="https://www.youtube.com/watch?v=QlDH2SApocM&amp;list=PLAB63281B90FB376E&amp;index=6" TargetMode="External"/><Relationship Id="rId2" Type="http://schemas.openxmlformats.org/officeDocument/2006/relationships/hyperlink" Target="https://www.youtube.com/watch?v=0wAY3DYihy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nf8Uqy6vLmg&amp;index=5&amp;list=PLAB63281B90FB376E" TargetMode="External"/><Relationship Id="rId5" Type="http://schemas.openxmlformats.org/officeDocument/2006/relationships/hyperlink" Target="https://www.youtube.com/watch?v=t-lRfOalxhE&amp;index=4&amp;list=PLAB63281B90FB376E" TargetMode="External"/><Relationship Id="rId4" Type="http://schemas.openxmlformats.org/officeDocument/2006/relationships/hyperlink" Target="https://www.youtube.com/watch?v=eaFvQG8wrGw&amp;list=PLAB63281B90FB376E&amp;index=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eise.de/make/artikel/Arduino-Bibliotheken-einbinden-und-verwalten-3643786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ro.cz/" TargetMode="External"/><Relationship Id="rId2" Type="http://schemas.openxmlformats.org/officeDocument/2006/relationships/hyperlink" Target="https://remoteqth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qrz.com/db/OL7M/" TargetMode="External"/><Relationship Id="rId4" Type="http://schemas.openxmlformats.org/officeDocument/2006/relationships/hyperlink" Target="https://www.hamshop.cz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dvanced-ip-scanner.com/de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ddons.mozilla.org/de/firefox/addon/cors-everywhere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emoteqth.com/arduino-web-switch.php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dm5xx@gmx.d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F35B106A-3BAC-4B88-91A0-BD7FD1D18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26" y="4118824"/>
            <a:ext cx="12280152" cy="27953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5AC44328-A449-4B20-BCE6-FF010DE1B558}"/>
              </a:ext>
            </a:extLst>
          </p:cNvPr>
          <p:cNvSpPr txBox="1"/>
          <p:nvPr/>
        </p:nvSpPr>
        <p:spPr>
          <a:xfrm>
            <a:off x="0" y="1812758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THE ULTRASWITCH</a:t>
            </a:r>
            <a:r>
              <a:rPr lang="de-DE" b="1" dirty="0"/>
              <a:t/>
            </a:r>
            <a:br>
              <a:rPr lang="de-DE" b="1" dirty="0"/>
            </a:br>
            <a:r>
              <a:rPr lang="de-DE" b="1" dirty="0"/>
              <a:t>- </a:t>
            </a:r>
            <a:r>
              <a:rPr lang="de-DE" sz="2000" dirty="0"/>
              <a:t>a </a:t>
            </a:r>
            <a:r>
              <a:rPr lang="de-DE" sz="2000" dirty="0" err="1"/>
              <a:t>remoteqth</a:t>
            </a:r>
            <a:r>
              <a:rPr lang="de-DE" sz="2000" dirty="0"/>
              <a:t> </a:t>
            </a:r>
            <a:r>
              <a:rPr lang="de-DE" sz="2000" dirty="0" err="1"/>
              <a:t>project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DM5XX -</a:t>
            </a:r>
          </a:p>
        </p:txBody>
      </p:sp>
    </p:spTree>
    <p:extLst>
      <p:ext uri="{BB962C8B-B14F-4D97-AF65-F5344CB8AC3E}">
        <p14:creationId xmlns:p14="http://schemas.microsoft.com/office/powerpoint/2010/main" val="123044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F8D7417-18AF-4F1C-9849-C21EEEA6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/>
              <a:t> 3 </a:t>
            </a:r>
            <a:r>
              <a:rPr lang="de-DE" dirty="0"/>
              <a:t>– „Eigener Webserver“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889B4A4-71DF-4250-9D8D-6BF32BC82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145507" cy="4646363"/>
          </a:xfrm>
        </p:spPr>
        <p:txBody>
          <a:bodyPr>
            <a:normAutofit/>
          </a:bodyPr>
          <a:lstStyle/>
          <a:p>
            <a:r>
              <a:rPr lang="de-DE" sz="2400" dirty="0"/>
              <a:t>Vereint Vorteile aus 1 uns 2</a:t>
            </a:r>
          </a:p>
          <a:p>
            <a:r>
              <a:rPr lang="de-DE" sz="2400" dirty="0"/>
              <a:t>Multi-User-Fähig</a:t>
            </a:r>
          </a:p>
          <a:p>
            <a:r>
              <a:rPr lang="de-DE" sz="2400" dirty="0"/>
              <a:t>Flexibler Zugriff </a:t>
            </a:r>
          </a:p>
          <a:p>
            <a:r>
              <a:rPr lang="de-DE" sz="2400" dirty="0"/>
              <a:t>Server kann im eigenen Netz</a:t>
            </a:r>
            <a:br>
              <a:rPr lang="de-DE" sz="2400" dirty="0"/>
            </a:br>
            <a:r>
              <a:rPr lang="de-DE" sz="2400" dirty="0"/>
              <a:t>oder extern Sein</a:t>
            </a:r>
            <a:br>
              <a:rPr lang="de-DE" sz="2400" dirty="0"/>
            </a:br>
            <a:endParaRPr lang="de-DE" sz="2400" dirty="0"/>
          </a:p>
          <a:p>
            <a:pPr marL="0" indent="0">
              <a:buNone/>
            </a:pPr>
            <a:r>
              <a:rPr lang="de-DE" sz="2400" dirty="0"/>
              <a:t>Nachteil:</a:t>
            </a:r>
          </a:p>
          <a:p>
            <a:r>
              <a:rPr lang="de-DE" sz="2400" dirty="0"/>
              <a:t>Webspace notwendig</a:t>
            </a:r>
          </a:p>
          <a:p>
            <a:r>
              <a:rPr lang="de-DE" sz="2400" dirty="0" err="1"/>
              <a:t>WebServer</a:t>
            </a:r>
            <a:r>
              <a:rPr lang="de-DE" sz="2400" dirty="0"/>
              <a:t>-Kenntnisse notwendig</a:t>
            </a:r>
          </a:p>
          <a:p>
            <a:r>
              <a:rPr lang="de-DE" sz="2400" dirty="0"/>
              <a:t>Ebenfalls Keine </a:t>
            </a:r>
            <a:r>
              <a:rPr lang="de-DE" sz="2400" dirty="0" err="1"/>
              <a:t>automat</a:t>
            </a:r>
            <a:r>
              <a:rPr lang="de-DE" sz="2400" dirty="0"/>
              <a:t>. Updates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6D54A01E-3247-4BDD-B89D-0DB013759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78" y="2058644"/>
            <a:ext cx="908304" cy="914400"/>
          </a:xfrm>
          <a:prstGeom prst="rect">
            <a:avLst/>
          </a:prstGeom>
        </p:spPr>
      </p:pic>
      <p:sp>
        <p:nvSpPr>
          <p:cNvPr id="5" name="Wolke 4">
            <a:extLst>
              <a:ext uri="{FF2B5EF4-FFF2-40B4-BE49-F238E27FC236}">
                <a16:creationId xmlns:a16="http://schemas.microsoft.com/office/drawing/2014/main" xmlns="" id="{E1929E31-C633-4EFE-9914-C303866FB5DB}"/>
              </a:ext>
            </a:extLst>
          </p:cNvPr>
          <p:cNvSpPr/>
          <p:nvPr/>
        </p:nvSpPr>
        <p:spPr>
          <a:xfrm>
            <a:off x="9047748" y="4611530"/>
            <a:ext cx="2800316" cy="798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dirty="0">
                <a:solidFill>
                  <a:schemeClr val="tx1"/>
                </a:solidFill>
                <a:hlinkClick r:id="rId3"/>
              </a:rPr>
              <a:t>www.eigenerserver.de</a:t>
            </a:r>
            <a:r>
              <a:rPr lang="de-DE" sz="1300" b="1" dirty="0">
                <a:solidFill>
                  <a:schemeClr val="tx1"/>
                </a:solidFill>
              </a:rPr>
              <a:t/>
            </a:r>
            <a:br>
              <a:rPr lang="de-DE" sz="1300" b="1" dirty="0">
                <a:solidFill>
                  <a:schemeClr val="tx1"/>
                </a:solidFill>
              </a:rPr>
            </a:br>
            <a:r>
              <a:rPr lang="de-DE" sz="1300" b="1" dirty="0">
                <a:solidFill>
                  <a:schemeClr val="tx1"/>
                </a:solidFill>
              </a:rPr>
              <a:t>192.168.1.1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BED77E5B-5D90-460E-B228-5322EB97B9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63" y="2604541"/>
            <a:ext cx="1695246" cy="1275346"/>
          </a:xfrm>
          <a:prstGeom prst="rect">
            <a:avLst/>
          </a:prstGeom>
        </p:spPr>
      </p:pic>
      <p:sp>
        <p:nvSpPr>
          <p:cNvPr id="7" name="Pfeil: nach rechts gekrümmt 6">
            <a:extLst>
              <a:ext uri="{FF2B5EF4-FFF2-40B4-BE49-F238E27FC236}">
                <a16:creationId xmlns:a16="http://schemas.microsoft.com/office/drawing/2014/main" xmlns="" id="{20F893F3-0205-4A8F-8F08-946ABCE9CB93}"/>
              </a:ext>
            </a:extLst>
          </p:cNvPr>
          <p:cNvSpPr/>
          <p:nvPr/>
        </p:nvSpPr>
        <p:spPr>
          <a:xfrm rot="16849449">
            <a:off x="8804080" y="25082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Pfeil: nach rechts gekrümmt 7">
            <a:extLst>
              <a:ext uri="{FF2B5EF4-FFF2-40B4-BE49-F238E27FC236}">
                <a16:creationId xmlns:a16="http://schemas.microsoft.com/office/drawing/2014/main" xmlns="" id="{D445F859-4B2B-436B-850D-965DF78E0291}"/>
              </a:ext>
            </a:extLst>
          </p:cNvPr>
          <p:cNvSpPr/>
          <p:nvPr/>
        </p:nvSpPr>
        <p:spPr>
          <a:xfrm rot="10397019" flipH="1">
            <a:off x="6644355" y="2500212"/>
            <a:ext cx="1135949" cy="2924988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4DCECBB9-724B-448F-B20B-530A89C51A2A}"/>
              </a:ext>
            </a:extLst>
          </p:cNvPr>
          <p:cNvSpPr txBox="1"/>
          <p:nvPr/>
        </p:nvSpPr>
        <p:spPr>
          <a:xfrm>
            <a:off x="8033085" y="5046325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ultraswitch_content_v1.js</a:t>
            </a:r>
          </a:p>
          <a:p>
            <a:r>
              <a:rPr lang="de-DE" sz="1400" dirty="0"/>
              <a:t>CSS: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Ultraswitch_v1.css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624DAC7A-83E2-4E02-8D68-73D68B5C8D3F}"/>
              </a:ext>
            </a:extLst>
          </p:cNvPr>
          <p:cNvSpPr txBox="1"/>
          <p:nvPr/>
        </p:nvSpPr>
        <p:spPr>
          <a:xfrm>
            <a:off x="7289517" y="17020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C892D5D1-9CB2-433B-AE1C-49A5D24D9DC4}"/>
              </a:ext>
            </a:extLst>
          </p:cNvPr>
          <p:cNvSpPr txBox="1"/>
          <p:nvPr/>
        </p:nvSpPr>
        <p:spPr>
          <a:xfrm>
            <a:off x="10689786" y="2342931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Ultraswitch: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Index.html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FFDE23B7-7D6F-46E8-84E1-2842293F9A17}"/>
              </a:ext>
            </a:extLst>
          </p:cNvPr>
          <p:cNvSpPr txBox="1"/>
          <p:nvPr/>
        </p:nvSpPr>
        <p:spPr>
          <a:xfrm>
            <a:off x="8107535" y="37799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3" name="Pfeil: nach rechts gekrümmt 12">
            <a:extLst>
              <a:ext uri="{FF2B5EF4-FFF2-40B4-BE49-F238E27FC236}">
                <a16:creationId xmlns:a16="http://schemas.microsoft.com/office/drawing/2014/main" xmlns="" id="{726DC1C2-059B-4E87-A49A-8B16A03642A3}"/>
              </a:ext>
            </a:extLst>
          </p:cNvPr>
          <p:cNvSpPr/>
          <p:nvPr/>
        </p:nvSpPr>
        <p:spPr>
          <a:xfrm rot="6384294">
            <a:off x="9331785" y="9570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F2E66935-1027-4734-8778-B786CB149FD1}"/>
              </a:ext>
            </a:extLst>
          </p:cNvPr>
          <p:cNvSpPr txBox="1"/>
          <p:nvPr/>
        </p:nvSpPr>
        <p:spPr>
          <a:xfrm>
            <a:off x="8896445" y="13265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75692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ACF179F-EBB2-4A33-998B-2AB9332F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EAD9D89-3DE9-4416-9E0B-CDE8C250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637423" cy="4646363"/>
          </a:xfrm>
        </p:spPr>
        <p:txBody>
          <a:bodyPr/>
          <a:lstStyle/>
          <a:p>
            <a:r>
              <a:rPr lang="de-DE" dirty="0"/>
              <a:t>Einfache </a:t>
            </a:r>
            <a:r>
              <a:rPr lang="de-DE" dirty="0" err="1"/>
              <a:t>Erkärung</a:t>
            </a:r>
            <a:r>
              <a:rPr lang="de-DE" dirty="0"/>
              <a:t> „</a:t>
            </a:r>
            <a:r>
              <a:rPr lang="de-DE" dirty="0">
                <a:hlinkClick r:id="rId2"/>
              </a:rPr>
              <a:t>Netzwerkgrundlagen</a:t>
            </a:r>
            <a:r>
              <a:rPr lang="de-DE" dirty="0"/>
              <a:t>“</a:t>
            </a:r>
          </a:p>
          <a:p>
            <a:r>
              <a:rPr lang="de-DE" dirty="0"/>
              <a:t>Einführung in „</a:t>
            </a:r>
            <a:r>
              <a:rPr lang="de-DE" dirty="0">
                <a:hlinkClick r:id="rId3"/>
              </a:rPr>
              <a:t>Übertragungsprotokolle</a:t>
            </a:r>
            <a:r>
              <a:rPr lang="de-DE" dirty="0"/>
              <a:t>“</a:t>
            </a:r>
          </a:p>
          <a:p>
            <a:r>
              <a:rPr lang="de-DE" dirty="0">
                <a:hlinkClick r:id="rId4"/>
              </a:rPr>
              <a:t>JSON</a:t>
            </a:r>
            <a:endParaRPr lang="de-DE" dirty="0"/>
          </a:p>
          <a:p>
            <a:r>
              <a:rPr lang="de-DE" dirty="0">
                <a:hlinkClick r:id="rId5"/>
              </a:rPr>
              <a:t>HTML, CSS, </a:t>
            </a:r>
            <a:r>
              <a:rPr lang="de-DE" dirty="0" err="1">
                <a:hlinkClick r:id="rId5"/>
              </a:rPr>
              <a:t>Javascript</a:t>
            </a:r>
            <a:endParaRPr lang="de-DE" dirty="0"/>
          </a:p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>
                <a:hlinkClick r:id="rId6"/>
              </a:rPr>
              <a:t>REST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1881612A-6F65-48A8-BDA9-6D3B61E824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898" y="1395663"/>
            <a:ext cx="4534102" cy="30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5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D86E310-A882-470C-970E-D0EA89B3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Hardwareplattform – ESP8266-12F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798447E-AFDB-4747-86DB-452365FC6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378118" cy="4646363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802.11 b/g/n, Wi-Fi 2.4 GHz, support WPA/WPA2</a:t>
            </a:r>
          </a:p>
          <a:p>
            <a:r>
              <a:rPr lang="de-DE" dirty="0"/>
              <a:t>Integrated </a:t>
            </a:r>
            <a:r>
              <a:rPr lang="de-DE" dirty="0" err="1"/>
              <a:t>low</a:t>
            </a:r>
            <a:r>
              <a:rPr lang="de-DE" dirty="0"/>
              <a:t> power 32-bit MCU @80mhz,4MB Ram, 92kb</a:t>
            </a:r>
          </a:p>
          <a:p>
            <a:r>
              <a:rPr lang="de-DE" dirty="0"/>
              <a:t>Integrated 10bit ADC</a:t>
            </a:r>
          </a:p>
          <a:p>
            <a:r>
              <a:rPr lang="de-DE" dirty="0"/>
              <a:t>Integrated TCP/IP </a:t>
            </a:r>
            <a:r>
              <a:rPr lang="de-DE" dirty="0" err="1"/>
              <a:t>protocol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r>
              <a:rPr lang="de-DE" dirty="0"/>
              <a:t>Integrated TR switch, </a:t>
            </a:r>
            <a:r>
              <a:rPr lang="de-DE" dirty="0" err="1"/>
              <a:t>balun</a:t>
            </a:r>
            <a:r>
              <a:rPr lang="de-DE" dirty="0"/>
              <a:t>, LNA, </a:t>
            </a:r>
          </a:p>
          <a:p>
            <a:r>
              <a:rPr lang="de-DE" dirty="0"/>
              <a:t>power </a:t>
            </a:r>
            <a:r>
              <a:rPr lang="de-DE" dirty="0" err="1"/>
              <a:t>amplifier</a:t>
            </a:r>
            <a:r>
              <a:rPr lang="de-DE" dirty="0"/>
              <a:t> and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network</a:t>
            </a:r>
            <a:endParaRPr lang="de-DE" dirty="0"/>
          </a:p>
          <a:p>
            <a:r>
              <a:rPr lang="de-DE" dirty="0"/>
              <a:t>Integrated PLL, </a:t>
            </a:r>
            <a:r>
              <a:rPr lang="de-DE" dirty="0" err="1"/>
              <a:t>regulators</a:t>
            </a:r>
            <a:r>
              <a:rPr lang="de-DE" dirty="0"/>
              <a:t>, and power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r>
              <a:rPr lang="de-DE" dirty="0"/>
              <a:t>Supports </a:t>
            </a:r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diversity</a:t>
            </a:r>
            <a:endParaRPr lang="de-DE" dirty="0"/>
          </a:p>
          <a:p>
            <a:r>
              <a:rPr lang="de-DE" dirty="0"/>
              <a:t>Support STA/AP/STA+AP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dirty="0" err="1"/>
              <a:t>modes</a:t>
            </a:r>
            <a:endParaRPr lang="de-DE" dirty="0"/>
          </a:p>
          <a:p>
            <a:r>
              <a:rPr lang="de-DE" dirty="0"/>
              <a:t>Support Smart Link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Android and iOS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/>
              <a:t>SDIO  2.0, (H) SPI, UART, I2C, I2S, IRDA, PWM, GPIO, STBC, 1x1 MIMO, 2x1 MIMO</a:t>
            </a:r>
          </a:p>
          <a:p>
            <a:r>
              <a:rPr lang="de-DE" dirty="0"/>
              <a:t>Deep </a:t>
            </a:r>
            <a:r>
              <a:rPr lang="de-DE" dirty="0" err="1"/>
              <a:t>sleep</a:t>
            </a:r>
            <a:r>
              <a:rPr lang="de-DE" dirty="0"/>
              <a:t> power &lt;10uA, Power down </a:t>
            </a:r>
            <a:r>
              <a:rPr lang="de-DE" dirty="0" err="1"/>
              <a:t>leakage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&lt; 5uA</a:t>
            </a:r>
          </a:p>
          <a:p>
            <a:r>
              <a:rPr lang="de-DE" dirty="0"/>
              <a:t>Standby power </a:t>
            </a:r>
            <a:r>
              <a:rPr lang="de-DE" dirty="0" err="1"/>
              <a:t>consumption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&lt; 1.0mW </a:t>
            </a:r>
          </a:p>
          <a:p>
            <a:r>
              <a:rPr lang="de-DE" dirty="0">
                <a:hlinkClick r:id="rId2"/>
              </a:rPr>
              <a:t>http://stefanfrings.de/esp8266/</a:t>
            </a:r>
            <a:endParaRPr lang="de-DE" dirty="0"/>
          </a:p>
          <a:p>
            <a:r>
              <a:rPr lang="de-DE" dirty="0">
                <a:hlinkClick r:id="rId3"/>
              </a:rPr>
              <a:t>Datasheet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8EA5099C-9C45-4046-A46C-D02117B70D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80" y="1860884"/>
            <a:ext cx="5208050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BDE9C93-541F-427B-82A4-B193C78A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Arduino-IDE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3BC54771-DE95-42F6-8ADD-B588C708D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81865" cy="4646363"/>
          </a:xfrm>
        </p:spPr>
        <p:txBody>
          <a:bodyPr/>
          <a:lstStyle/>
          <a:p>
            <a:r>
              <a:rPr lang="de-DE" dirty="0">
                <a:hlinkClick r:id="rId2"/>
              </a:rPr>
              <a:t>http://www.gunook.com/einrichten-der-arduino-ide-zum-programmieren-von-esp8266/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3"/>
              </a:rPr>
              <a:t>http://arduino.esp8266.com/versions/2.3.0/package_esp8266com_index.json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(Achtung: 2.3.0! 2.4.0 hat einen Bug)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2A42AECC-963F-4CA1-B9C9-F016B4D7E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82" y="1395663"/>
            <a:ext cx="4697318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58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96AFB3B-DAD2-421F-96D1-89ADB9F8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Kurzer Ausflug in die IDE und Programmierung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B3DC975-F011-4217-ADA5-3B42E943E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hlinkClick r:id="rId2"/>
              </a:rPr>
              <a:t>https://www.youtube.com/watch?v=0wAY3DYihyg</a:t>
            </a:r>
            <a:endParaRPr lang="de-DE" sz="2000" dirty="0"/>
          </a:p>
          <a:p>
            <a:r>
              <a:rPr lang="de-DE" sz="2000" dirty="0">
                <a:hlinkClick r:id="rId3"/>
              </a:rPr>
              <a:t>https://www.youtube.com/watch?v=BKm1QFZS0m4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>
                <a:hlinkClick r:id="rId4"/>
              </a:rPr>
              <a:t>https://www.youtube.com/watch?v=eaFvQG8wrGw&amp;list=PLAB63281B90FB376E&amp;index=3</a:t>
            </a:r>
            <a:endParaRPr lang="de-DE" sz="2000" dirty="0"/>
          </a:p>
          <a:p>
            <a:r>
              <a:rPr lang="de-DE" sz="2000" dirty="0">
                <a:hlinkClick r:id="rId5"/>
              </a:rPr>
              <a:t>https://www.youtube.com/watch?v=t-lRfOalxhE&amp;index=4&amp;list=PLAB63281B90FB376E</a:t>
            </a:r>
            <a:endParaRPr lang="de-DE" sz="2000" dirty="0"/>
          </a:p>
          <a:p>
            <a:r>
              <a:rPr lang="de-DE" sz="2000" dirty="0">
                <a:hlinkClick r:id="rId6"/>
              </a:rPr>
              <a:t>https://www.youtube.com/watch?v=nf8Uqy6vLmg&amp;index=5&amp;list=PLAB63281B90FB376E</a:t>
            </a:r>
            <a:endParaRPr lang="de-DE" sz="2000" dirty="0"/>
          </a:p>
          <a:p>
            <a:r>
              <a:rPr lang="de-DE" sz="2000" dirty="0">
                <a:hlinkClick r:id="rId7"/>
              </a:rPr>
              <a:t>https://www.youtube.com/watch?v=QlDH2SApocM&amp;list=PLAB63281B90FB376E&amp;index=6</a:t>
            </a: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856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7F28971-1968-4F41-A79F-0A43B6E2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Libraries (Bibliotheken und der Sketch)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A3079DD-1F59-47D5-A334-B735557CE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Artikel zu Libraries </a:t>
            </a:r>
            <a:r>
              <a:rPr lang="de-DE" dirty="0"/>
              <a:t>(heise.de)““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Nach der IDE-Installation liegen die Projektfiles…</a:t>
            </a:r>
          </a:p>
          <a:p>
            <a:r>
              <a:rPr lang="de-DE" dirty="0"/>
              <a:t>C:\Users\mmmedia\Documents\Arduino </a:t>
            </a:r>
            <a:br>
              <a:rPr lang="de-DE" dirty="0"/>
            </a:br>
            <a:r>
              <a:rPr lang="de-DE" dirty="0"/>
              <a:t>=&gt; Folder Ultraswitch dorthin kopieren</a:t>
            </a:r>
          </a:p>
          <a:p>
            <a:r>
              <a:rPr lang="it-IT" dirty="0"/>
              <a:t>C:\Users\mmmedia\Documents\Arduino\libraries </a:t>
            </a:r>
            <a:br>
              <a:rPr lang="it-IT" dirty="0"/>
            </a:br>
            <a:r>
              <a:rPr lang="it-IT" dirty="0"/>
              <a:t>=&gt; Folder </a:t>
            </a:r>
            <a:r>
              <a:rPr lang="it-IT" dirty="0" err="1"/>
              <a:t>aus</a:t>
            </a:r>
            <a:r>
              <a:rPr lang="it-IT" dirty="0"/>
              <a:t> </a:t>
            </a:r>
            <a:r>
              <a:rPr lang="de-DE" dirty="0"/>
              <a:t>“</a:t>
            </a:r>
            <a:r>
              <a:rPr lang="it-IT" dirty="0" err="1"/>
              <a:t>Ultraswitch</a:t>
            </a:r>
            <a:r>
              <a:rPr lang="it-IT" dirty="0"/>
              <a:t>/</a:t>
            </a:r>
            <a:r>
              <a:rPr lang="it-IT" dirty="0" err="1"/>
              <a:t>needed_libraries</a:t>
            </a:r>
            <a:r>
              <a:rPr lang="de-DE" dirty="0"/>
              <a:t>“</a:t>
            </a:r>
            <a:r>
              <a:rPr lang="it-IT" dirty="0"/>
              <a:t> </a:t>
            </a:r>
            <a:r>
              <a:rPr lang="it-IT" dirty="0" err="1"/>
              <a:t>hinkopieren</a:t>
            </a:r>
            <a:endParaRPr lang="it-IT" dirty="0"/>
          </a:p>
          <a:p>
            <a:r>
              <a:rPr lang="de-DE" dirty="0"/>
              <a:t>Auf den Desktop kopieren: (für später)</a:t>
            </a:r>
            <a:br>
              <a:rPr lang="de-DE" dirty="0"/>
            </a:br>
            <a:r>
              <a:rPr lang="en-US" dirty="0"/>
              <a:t>C:\Users\mmmedia\Documents\Arduino\Arest\ultraSwitch_web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1603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750028B-31D0-4646-A046-A20058D2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Los geht’s: 8266-12F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5BCC1D5-5479-4036-8268-BAD7A5619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4551949" cy="4646363"/>
          </a:xfrm>
        </p:spPr>
        <p:txBody>
          <a:bodyPr>
            <a:normAutofit/>
          </a:bodyPr>
          <a:lstStyle/>
          <a:p>
            <a:r>
              <a:rPr lang="de-DE" dirty="0"/>
              <a:t>Board ESP hinzugefügt?</a:t>
            </a:r>
          </a:p>
          <a:p>
            <a:r>
              <a:rPr lang="de-DE" dirty="0"/>
              <a:t>Libraries kopiert?</a:t>
            </a:r>
          </a:p>
          <a:p>
            <a:r>
              <a:rPr lang="de-DE" dirty="0"/>
              <a:t>Sketch geladen?</a:t>
            </a:r>
          </a:p>
          <a:p>
            <a:r>
              <a:rPr lang="de-DE" dirty="0"/>
              <a:t>Einstellungen angepasst?</a:t>
            </a:r>
          </a:p>
          <a:p>
            <a:r>
              <a:rPr lang="de-DE" dirty="0"/>
              <a:t>Serieller Port stimmt?</a:t>
            </a:r>
          </a:p>
          <a:p>
            <a:r>
              <a:rPr lang="de-DE" dirty="0"/>
              <a:t>12F mit USB verbunden?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JA? =&gt; </a:t>
            </a:r>
            <a:r>
              <a:rPr lang="de-DE" dirty="0" err="1"/>
              <a:t>Verify</a:t>
            </a:r>
            <a:r>
              <a:rPr lang="de-DE" dirty="0"/>
              <a:t> &gt; Hochladen!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30003753-F86D-4B44-80EE-F880E7E11C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876" y="1395663"/>
            <a:ext cx="5400843" cy="405063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xmlns="" id="{9E64FBA4-5B21-4C38-91AA-4B23552D2F7D}"/>
              </a:ext>
            </a:extLst>
          </p:cNvPr>
          <p:cNvSpPr/>
          <p:nvPr/>
        </p:nvSpPr>
        <p:spPr>
          <a:xfrm>
            <a:off x="6665494" y="1965157"/>
            <a:ext cx="978568" cy="513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xmlns="" id="{4EA7B197-22AA-4087-96C6-24B12A4671FD}"/>
              </a:ext>
            </a:extLst>
          </p:cNvPr>
          <p:cNvSpPr/>
          <p:nvPr/>
        </p:nvSpPr>
        <p:spPr>
          <a:xfrm>
            <a:off x="10968791" y="4299284"/>
            <a:ext cx="978568" cy="513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xmlns="" id="{642C5A57-D689-42CD-AA84-A6D4AFEE28A6}"/>
              </a:ext>
            </a:extLst>
          </p:cNvPr>
          <p:cNvSpPr/>
          <p:nvPr/>
        </p:nvSpPr>
        <p:spPr>
          <a:xfrm>
            <a:off x="8391364" y="3384884"/>
            <a:ext cx="1851519" cy="9585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1833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90412" cy="4646363"/>
          </a:xfrm>
        </p:spPr>
        <p:txBody>
          <a:bodyPr/>
          <a:lstStyle/>
          <a:p>
            <a:r>
              <a:rPr lang="de-DE" dirty="0"/>
              <a:t>Wifi-Netz ESP&lt;Nummer&gt; suchen</a:t>
            </a:r>
          </a:p>
          <a:p>
            <a:r>
              <a:rPr lang="de-DE" dirty="0"/>
              <a:t>Mit ESP&lt;Nummer&gt; verbinden</a:t>
            </a:r>
          </a:p>
          <a:p>
            <a:r>
              <a:rPr lang="de-DE" dirty="0"/>
              <a:t>Browser öffnen (Default: 192.168.4.1) – nichts weiter tun!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Achtung RRDXA-Workshop:</a:t>
            </a:r>
          </a:p>
          <a:p>
            <a:pPr marL="0" indent="0">
              <a:buNone/>
            </a:pPr>
            <a:r>
              <a:rPr lang="de-DE" dirty="0"/>
              <a:t>Bitte immer nur 1 ESP angesteckt haben! Sonst gibt es zu ESP-</a:t>
            </a:r>
            <a:r>
              <a:rPr lang="de-DE" dirty="0" err="1"/>
              <a:t>Wlans</a:t>
            </a:r>
            <a:r>
              <a:rPr lang="de-DE" dirty="0"/>
              <a:t>… Aber welcher ist Eurer…?!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9AF235FB-CFE9-4896-8103-CBE136331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1395663"/>
            <a:ext cx="5550568" cy="41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35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DEE59F2-6471-4F2A-9FF2-869302AC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3E80CD46-3C28-4D71-84C0-9C8842522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386139" cy="4646363"/>
          </a:xfrm>
        </p:spPr>
        <p:txBody>
          <a:bodyPr/>
          <a:lstStyle/>
          <a:p>
            <a:r>
              <a:rPr lang="de-DE" dirty="0"/>
              <a:t>Bitte setup_esp.html aus dem Ordner „</a:t>
            </a:r>
            <a:r>
              <a:rPr lang="de-DE" dirty="0" err="1"/>
              <a:t>Ultraswitch_Web</a:t>
            </a:r>
            <a:r>
              <a:rPr lang="de-DE" dirty="0"/>
              <a:t>“ </a:t>
            </a:r>
            <a:r>
              <a:rPr lang="de-DE"/>
              <a:t>mit </a:t>
            </a:r>
            <a:r>
              <a:rPr lang="de-DE" dirty="0"/>
              <a:t>D</a:t>
            </a:r>
            <a:r>
              <a:rPr lang="de-DE"/>
              <a:t>oppelklick </a:t>
            </a:r>
            <a:r>
              <a:rPr lang="de-DE" dirty="0"/>
              <a:t>öffnen.</a:t>
            </a:r>
          </a:p>
          <a:p>
            <a:r>
              <a:rPr lang="de-DE" dirty="0"/>
              <a:t>Bitte Daten gemäß Eurer Info eintragen</a:t>
            </a:r>
          </a:p>
          <a:p>
            <a:r>
              <a:rPr lang="de-DE" dirty="0"/>
              <a:t>Auf „</a:t>
            </a:r>
            <a:r>
              <a:rPr lang="de-DE" dirty="0" err="1"/>
              <a:t>Submit</a:t>
            </a:r>
            <a:r>
              <a:rPr lang="de-DE" dirty="0"/>
              <a:t>“ klicken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B968C9C8-A944-4440-A68E-B73815A28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17" y="1395663"/>
            <a:ext cx="5743083" cy="34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41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90412" cy="4646363"/>
          </a:xfrm>
        </p:spPr>
        <p:txBody>
          <a:bodyPr>
            <a:normAutofit lnSpcReduction="10000"/>
          </a:bodyPr>
          <a:lstStyle/>
          <a:p>
            <a:r>
              <a:rPr lang="de-DE" dirty="0"/>
              <a:t>Ins richtige </a:t>
            </a:r>
            <a:r>
              <a:rPr lang="de-DE" dirty="0" err="1"/>
              <a:t>WLan</a:t>
            </a:r>
            <a:r>
              <a:rPr lang="de-DE" dirty="0"/>
              <a:t> wechseln – nicht mehr ins ESP-</a:t>
            </a:r>
            <a:r>
              <a:rPr lang="de-DE" dirty="0" err="1"/>
              <a:t>Wlan</a:t>
            </a:r>
            <a:r>
              <a:rPr lang="de-DE" dirty="0"/>
              <a:t>! (jetzt wird’s </a:t>
            </a:r>
            <a:r>
              <a:rPr lang="de-DE" dirty="0" err="1"/>
              <a:t>tricky</a:t>
            </a:r>
            <a:r>
              <a:rPr lang="de-DE" dirty="0"/>
              <a:t>)</a:t>
            </a:r>
          </a:p>
          <a:p>
            <a:r>
              <a:rPr lang="de-DE" dirty="0"/>
              <a:t>Browser öffnen </a:t>
            </a:r>
            <a:br>
              <a:rPr lang="de-DE" dirty="0"/>
            </a:br>
            <a:r>
              <a:rPr lang="de-DE" dirty="0"/>
              <a:t>(z.B. 192.168.1.123)</a:t>
            </a:r>
          </a:p>
          <a:p>
            <a:r>
              <a:rPr lang="de-DE" dirty="0"/>
              <a:t>„</a:t>
            </a:r>
            <a:r>
              <a:rPr lang="de-DE" dirty="0" err="1"/>
              <a:t>Configure</a:t>
            </a:r>
            <a:r>
              <a:rPr lang="de-DE" dirty="0"/>
              <a:t> Wifi“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Achtung RRDXA-Workshop:</a:t>
            </a:r>
          </a:p>
          <a:p>
            <a:pPr marL="0" indent="0">
              <a:buNone/>
            </a:pPr>
            <a:r>
              <a:rPr lang="de-DE" dirty="0"/>
              <a:t>192.168.1.123 ist die zuvor vergebene IP-Adresse, unter der Euer Ultraswitch erreichbar ist.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9AF235FB-CFE9-4896-8103-CBE136331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1395663"/>
            <a:ext cx="5550568" cy="416292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C2A12CDC-4D89-4013-8AE3-D39711856877}"/>
              </a:ext>
            </a:extLst>
          </p:cNvPr>
          <p:cNvSpPr txBox="1"/>
          <p:nvPr/>
        </p:nvSpPr>
        <p:spPr>
          <a:xfrm>
            <a:off x="6641432" y="2141621"/>
            <a:ext cx="108555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/>
              <a:t>192.168.1.123</a:t>
            </a:r>
          </a:p>
        </p:txBody>
      </p:sp>
    </p:spTree>
    <p:extLst>
      <p:ext uri="{BB962C8B-B14F-4D97-AF65-F5344CB8AC3E}">
        <p14:creationId xmlns:p14="http://schemas.microsoft.com/office/powerpoint/2010/main" val="337086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0305B09-F030-47E1-87CB-6E2C81C5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remoteQTH.com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36E8F599-D458-4648-9295-7C1E1E08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OPEN-SOURCE Hardware + OPEN-SOURCE Firmware</a:t>
            </a:r>
          </a:p>
          <a:p>
            <a:r>
              <a:rPr lang="de-DE" dirty="0"/>
              <a:t>OK1HRA, Dan | OK2ZAW, Jan | OK1CDJ, </a:t>
            </a:r>
            <a:r>
              <a:rPr lang="de-DE" dirty="0" err="1"/>
              <a:t>Ondra</a:t>
            </a:r>
            <a:r>
              <a:rPr lang="de-DE" dirty="0"/>
              <a:t> | DM5XX, Mike</a:t>
            </a:r>
          </a:p>
          <a:p>
            <a:r>
              <a:rPr lang="de-DE" dirty="0">
                <a:hlinkClick r:id="rId2"/>
              </a:rPr>
              <a:t>https://remoteqth.com</a:t>
            </a:r>
            <a:r>
              <a:rPr lang="de-DE" dirty="0"/>
              <a:t>  + </a:t>
            </a:r>
            <a:r>
              <a:rPr lang="de-DE" dirty="0">
                <a:hlinkClick r:id="rId3"/>
              </a:rPr>
              <a:t>qro.cz </a:t>
            </a:r>
            <a:r>
              <a:rPr lang="de-DE" dirty="0"/>
              <a:t>+ </a:t>
            </a:r>
            <a:r>
              <a:rPr lang="de-DE" dirty="0">
                <a:hlinkClick r:id="rId4"/>
              </a:rPr>
              <a:t>hamshop.cz </a:t>
            </a:r>
            <a:r>
              <a:rPr lang="de-DE" dirty="0"/>
              <a:t>= </a:t>
            </a:r>
            <a:r>
              <a:rPr lang="de-DE" dirty="0">
                <a:hlinkClick r:id="rId5"/>
              </a:rPr>
              <a:t>OL7M</a:t>
            </a:r>
            <a:endParaRPr lang="de-DE" dirty="0"/>
          </a:p>
          <a:p>
            <a:r>
              <a:rPr lang="de-DE" dirty="0"/>
              <a:t>K9AY</a:t>
            </a:r>
          </a:p>
          <a:p>
            <a:r>
              <a:rPr lang="de-DE" dirty="0" err="1"/>
              <a:t>Beverages</a:t>
            </a:r>
            <a:r>
              <a:rPr lang="de-DE" dirty="0"/>
              <a:t>: Top band, </a:t>
            </a:r>
            <a:r>
              <a:rPr lang="de-DE" dirty="0" err="1"/>
              <a:t>single</a:t>
            </a:r>
            <a:r>
              <a:rPr lang="de-DE" dirty="0"/>
              <a:t> band, bi-</a:t>
            </a:r>
            <a:r>
              <a:rPr lang="de-DE" dirty="0" err="1"/>
              <a:t>directional</a:t>
            </a:r>
            <a:r>
              <a:rPr lang="de-DE" dirty="0"/>
              <a:t> 2-wire, 4-way bi-</a:t>
            </a:r>
            <a:r>
              <a:rPr lang="de-DE" dirty="0" err="1"/>
              <a:t>directional</a:t>
            </a:r>
            <a:r>
              <a:rPr lang="de-DE" dirty="0"/>
              <a:t>,…</a:t>
            </a:r>
          </a:p>
          <a:p>
            <a:r>
              <a:rPr lang="de-DE" dirty="0" err="1"/>
              <a:t>Switching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6To2/6To1/4To1, 6To2+Triplexer, 1To2/1To3 </a:t>
            </a:r>
            <a:r>
              <a:rPr lang="de-DE" dirty="0" err="1"/>
              <a:t>Stackmatch</a:t>
            </a:r>
            <a:r>
              <a:rPr lang="de-DE" dirty="0"/>
              <a:t>, 12x4,…</a:t>
            </a:r>
          </a:p>
          <a:p>
            <a:r>
              <a:rPr lang="de-DE" dirty="0"/>
              <a:t>Variable ATT, SO2R, M/M, Controller (on-site/remote), Custom Contest Hardware…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4480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6" y="1395663"/>
            <a:ext cx="9901991" cy="4646363"/>
          </a:xfrm>
        </p:spPr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Configure</a:t>
            </a:r>
            <a:r>
              <a:rPr lang="de-DE" dirty="0"/>
              <a:t> Wifi“: </a:t>
            </a:r>
            <a:br>
              <a:rPr lang="de-DE" dirty="0"/>
            </a:br>
            <a:r>
              <a:rPr lang="de-DE" dirty="0"/>
              <a:t>Daten SSID und PWD </a:t>
            </a:r>
            <a:br>
              <a:rPr lang="de-DE" dirty="0"/>
            </a:br>
            <a:r>
              <a:rPr lang="de-DE" dirty="0"/>
              <a:t>nochmals eingeben!</a:t>
            </a:r>
          </a:p>
          <a:p>
            <a:r>
              <a:rPr lang="de-DE" dirty="0"/>
              <a:t>Daten unten prüfen!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140B1432-841B-4C79-A9D6-701817BA6A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22" y="1395663"/>
            <a:ext cx="3729899" cy="27974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25360A2B-61ED-4A4A-A7FF-E09D10959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02" y="1395663"/>
            <a:ext cx="3729898" cy="27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9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Der erste Kontakt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4" cy="4646363"/>
          </a:xfrm>
        </p:spPr>
        <p:txBody>
          <a:bodyPr>
            <a:normAutofit/>
          </a:bodyPr>
          <a:lstStyle/>
          <a:p>
            <a:r>
              <a:rPr lang="de-DE" dirty="0"/>
              <a:t>Die IP Eures Ultraswitch im</a:t>
            </a:r>
            <a:br>
              <a:rPr lang="de-DE" dirty="0"/>
            </a:br>
            <a:r>
              <a:rPr lang="de-DE" dirty="0"/>
              <a:t>Browser aufrufen…</a:t>
            </a:r>
          </a:p>
          <a:p>
            <a:r>
              <a:rPr lang="de-DE" dirty="0"/>
              <a:t>Troubleshooting: Ultraswitch nicht gefunden? </a:t>
            </a:r>
            <a:br>
              <a:rPr lang="de-DE" dirty="0"/>
            </a:br>
            <a:r>
              <a:rPr lang="de-DE" dirty="0">
                <a:hlinkClick r:id="rId2"/>
              </a:rPr>
              <a:t>Advanced IP-Scanner </a:t>
            </a:r>
            <a:r>
              <a:rPr lang="de-DE" dirty="0"/>
              <a:t>hilft! </a:t>
            </a:r>
            <a:br>
              <a:rPr lang="de-DE" dirty="0"/>
            </a:br>
            <a:r>
              <a:rPr lang="de-DE" dirty="0"/>
              <a:t>IP merken und im Browser eingeben!</a:t>
            </a:r>
          </a:p>
          <a:p>
            <a:r>
              <a:rPr lang="de-DE" dirty="0"/>
              <a:t>Aber Pfade stimmen noch nicht</a:t>
            </a:r>
            <a:br>
              <a:rPr lang="de-DE" dirty="0"/>
            </a:br>
            <a:r>
              <a:rPr lang="de-DE" dirty="0"/>
              <a:t>=&gt; Keine Buttons, etc…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26375BDC-5C11-43B4-840C-52577CE298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26"/>
          <a:stretch/>
        </p:blipFill>
        <p:spPr>
          <a:xfrm>
            <a:off x="5959642" y="1451812"/>
            <a:ext cx="6232358" cy="27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84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20DF169-8970-4DD5-971C-2AC900A1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IP-Settings Servermode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87191" cy="4646363"/>
          </a:xfrm>
        </p:spPr>
        <p:txBody>
          <a:bodyPr/>
          <a:lstStyle/>
          <a:p>
            <a:r>
              <a:rPr lang="de-DE" dirty="0"/>
              <a:t>Config.html im Verzeichnis </a:t>
            </a:r>
            <a:br>
              <a:rPr lang="de-DE" dirty="0"/>
            </a:br>
            <a:r>
              <a:rPr lang="de-DE" dirty="0"/>
              <a:t>aufrufen</a:t>
            </a:r>
          </a:p>
          <a:p>
            <a:r>
              <a:rPr lang="de-DE" dirty="0"/>
              <a:t>Wichtig: Derzeitige IP </a:t>
            </a:r>
            <a:br>
              <a:rPr lang="de-DE" dirty="0"/>
            </a:br>
            <a:r>
              <a:rPr lang="de-DE" dirty="0"/>
              <a:t>des Ultraswitch!</a:t>
            </a:r>
          </a:p>
          <a:p>
            <a:r>
              <a:rPr lang="de-DE" dirty="0"/>
              <a:t>Wichtig: Gewünscht IP </a:t>
            </a:r>
            <a:br>
              <a:rPr lang="de-DE" dirty="0"/>
            </a:br>
            <a:r>
              <a:rPr lang="de-DE" dirty="0"/>
              <a:t>des Ultraswitch!</a:t>
            </a:r>
          </a:p>
          <a:p>
            <a:r>
              <a:rPr lang="de-DE" dirty="0"/>
              <a:t>Restliche Information</a:t>
            </a:r>
          </a:p>
          <a:p>
            <a:r>
              <a:rPr lang="de-DE" dirty="0" err="1"/>
              <a:t>Submit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AB638CF6-3BC4-4208-B1B3-DDF009654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3453" b="16231"/>
          <a:stretch/>
        </p:blipFill>
        <p:spPr>
          <a:xfrm>
            <a:off x="5150883" y="1395663"/>
            <a:ext cx="7284201" cy="36014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53BB3ECE-12D1-41EE-ADE3-88801D487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696" y="4557488"/>
            <a:ext cx="4236304" cy="136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9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Finale IP-Adresse des Ultraswitch: Die UI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CECEA81-B5C6-49B0-B2AA-64F85BEBC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25"/>
          <a:stretch/>
        </p:blipFill>
        <p:spPr>
          <a:xfrm>
            <a:off x="1668378" y="1693242"/>
            <a:ext cx="9529011" cy="36166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xmlns="" id="{74193191-012D-4701-AFD6-2DB8AA543CB7}"/>
              </a:ext>
            </a:extLst>
          </p:cNvPr>
          <p:cNvSpPr/>
          <p:nvPr/>
        </p:nvSpPr>
        <p:spPr>
          <a:xfrm>
            <a:off x="3080084" y="1957137"/>
            <a:ext cx="1467853" cy="593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58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CORS – Cross Origin Request</a:t>
            </a: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xmlns="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87191" cy="4646363"/>
          </a:xfrm>
        </p:spPr>
        <p:txBody>
          <a:bodyPr/>
          <a:lstStyle/>
          <a:p>
            <a:r>
              <a:rPr lang="de-DE" dirty="0" smtClean="0"/>
              <a:t>Durch die AJAX-Requests kann es oft </a:t>
            </a:r>
            <a:br>
              <a:rPr lang="de-DE" dirty="0" smtClean="0"/>
            </a:br>
            <a:r>
              <a:rPr lang="de-DE" dirty="0" smtClean="0"/>
              <a:t>dazu kommen, dass die Requests durch Browsereinstellungen blockiert werden.</a:t>
            </a:r>
            <a:endParaRPr lang="de-DE" dirty="0"/>
          </a:p>
          <a:p>
            <a:r>
              <a:rPr lang="de-DE" dirty="0" smtClean="0"/>
              <a:t>Abhilfe: </a:t>
            </a:r>
            <a:r>
              <a:rPr lang="de-DE" dirty="0">
                <a:hlinkClick r:id="rId2"/>
              </a:rPr>
              <a:t>CORS Everywhere </a:t>
            </a:r>
            <a:r>
              <a:rPr lang="de-DE" dirty="0" smtClean="0"/>
              <a:t>(Firefox)</a:t>
            </a:r>
            <a:br>
              <a:rPr lang="de-DE" dirty="0" smtClean="0"/>
            </a:br>
            <a:r>
              <a:rPr lang="de-DE" dirty="0" smtClean="0"/>
              <a:t>=&gt; Zu Firefox hinzufügen</a:t>
            </a:r>
            <a:br>
              <a:rPr lang="de-DE" dirty="0" smtClean="0"/>
            </a:br>
            <a:r>
              <a:rPr lang="de-DE" dirty="0" smtClean="0"/>
              <a:t>=&gt; CORS E aktivieren</a:t>
            </a:r>
          </a:p>
          <a:p>
            <a:r>
              <a:rPr lang="de-DE" dirty="0" smtClean="0"/>
              <a:t>Empfohlener Browser: Firefox!</a:t>
            </a:r>
            <a:endParaRPr lang="de-DE" dirty="0"/>
          </a:p>
        </p:txBody>
      </p:sp>
      <p:pic>
        <p:nvPicPr>
          <p:cNvPr id="1027" name="Picture 3" descr="C:\Users\mmmedia\Documents\Arduino\UltraSwitch\UltraSwitch\doc\co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321" y="2395538"/>
            <a:ext cx="3333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xmlns="" id="{74193191-012D-4701-AFD6-2DB8AA543CB7}"/>
              </a:ext>
            </a:extLst>
          </p:cNvPr>
          <p:cNvSpPr/>
          <p:nvPr/>
        </p:nvSpPr>
        <p:spPr>
          <a:xfrm>
            <a:off x="9674067" y="2687805"/>
            <a:ext cx="1467853" cy="593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322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7C2B439-C89E-4840-BA36-6844F93E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Relaysboard</a:t>
            </a:r>
            <a:r>
              <a:rPr lang="de-DE" dirty="0"/>
              <a:t> verkabeln… 1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xmlns="" id="{7BF2F079-3755-4D1F-9148-0A64223E1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049255" cy="4646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Mit einer flachen Zange müssen die Pins zurecht gebogen werden, damit das MCP-Board auf den Header an der richtigen Stelle sitzt.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2 Pins (3,4) am MCP-Board müssen dabei frei bleiben… Ein nicht ganz leichtes Unterfangen…</a:t>
            </a:r>
          </a:p>
        </p:txBody>
      </p:sp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xmlns="" id="{0B7B6A32-50D8-4EAB-BFB2-5F7420F0D9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87" y="1459832"/>
            <a:ext cx="4646613" cy="348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1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9D3C6CF-DC43-4390-BF8D-1BFDA7B7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Relaysboard</a:t>
            </a:r>
            <a:r>
              <a:rPr lang="de-DE" dirty="0"/>
              <a:t> verkabeln… 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xmlns="" id="{613B3417-9E5B-4873-A1D8-85A40B31C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71" r="62035" b="11307"/>
          <a:stretch/>
        </p:blipFill>
        <p:spPr>
          <a:xfrm rot="10800000">
            <a:off x="940049" y="1395663"/>
            <a:ext cx="1764089" cy="1548063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B1426035-6402-42D5-9A66-F1C08F7B54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5" t="16218" r="15993" b="15642"/>
          <a:stretch/>
        </p:blipFill>
        <p:spPr>
          <a:xfrm rot="10800000">
            <a:off x="6707187" y="1395663"/>
            <a:ext cx="4646613" cy="3484959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xmlns="" id="{3F8299B6-86E8-464A-81CF-03B841CF5494}"/>
              </a:ext>
            </a:extLst>
          </p:cNvPr>
          <p:cNvGrpSpPr/>
          <p:nvPr/>
        </p:nvGrpSpPr>
        <p:grpSpPr>
          <a:xfrm>
            <a:off x="3318661" y="1388368"/>
            <a:ext cx="2774003" cy="2593641"/>
            <a:chOff x="3841945" y="1388367"/>
            <a:chExt cx="2354602" cy="220150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xmlns="" id="{EA82808D-5E77-46E5-B1CA-A48252AAD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550" r="65146"/>
            <a:stretch/>
          </p:blipFill>
          <p:spPr>
            <a:xfrm rot="10800000">
              <a:off x="3841945" y="1388367"/>
              <a:ext cx="2354602" cy="2201509"/>
            </a:xfrm>
            <a:prstGeom prst="rect">
              <a:avLst/>
            </a:prstGeom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xmlns="" id="{B13811EB-598F-4E8A-BE6B-594FB5C63FFD}"/>
                </a:ext>
              </a:extLst>
            </p:cNvPr>
            <p:cNvSpPr/>
            <p:nvPr/>
          </p:nvSpPr>
          <p:spPr>
            <a:xfrm>
              <a:off x="5518188" y="2786767"/>
              <a:ext cx="4014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>
                  <a:solidFill>
                    <a:srgbClr val="FF0000"/>
                  </a:solidFill>
                </a:rPr>
                <a:t>x</a:t>
              </a:r>
              <a:endParaRPr lang="de-DE" sz="2400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xmlns="" id="{DCC69331-401B-434E-939B-29E475E95220}"/>
                </a:ext>
              </a:extLst>
            </p:cNvPr>
            <p:cNvSpPr/>
            <p:nvPr/>
          </p:nvSpPr>
          <p:spPr>
            <a:xfrm>
              <a:off x="5518189" y="3003335"/>
              <a:ext cx="4014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>
                  <a:solidFill>
                    <a:srgbClr val="FF0000"/>
                  </a:solidFill>
                </a:rPr>
                <a:t>x</a:t>
              </a:r>
              <a:endParaRPr lang="de-DE" sz="2400" dirty="0"/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xmlns="" id="{E7EEC7DA-A84F-44F8-9DC7-820AD38F7957}"/>
              </a:ext>
            </a:extLst>
          </p:cNvPr>
          <p:cNvSpPr/>
          <p:nvPr/>
        </p:nvSpPr>
        <p:spPr>
          <a:xfrm>
            <a:off x="1231233" y="2279757"/>
            <a:ext cx="21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x</a:t>
            </a:r>
            <a:endParaRPr lang="de-DE" sz="12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xmlns="" id="{A8692776-FAF3-4049-BE23-C23A2A4AFAD1}"/>
              </a:ext>
            </a:extLst>
          </p:cNvPr>
          <p:cNvSpPr/>
          <p:nvPr/>
        </p:nvSpPr>
        <p:spPr>
          <a:xfrm>
            <a:off x="1227223" y="2400079"/>
            <a:ext cx="21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x</a:t>
            </a:r>
            <a:endParaRPr lang="de-DE" sz="1200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xmlns="" id="{F3A1EBC8-DAC2-4FA2-AA66-4DAE94735774}"/>
              </a:ext>
            </a:extLst>
          </p:cNvPr>
          <p:cNvSpPr/>
          <p:nvPr/>
        </p:nvSpPr>
        <p:spPr>
          <a:xfrm rot="8525085">
            <a:off x="8672151" y="1637834"/>
            <a:ext cx="978408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xmlns="" id="{D453CFE2-AFC0-4E96-B062-07939E7EF1D4}"/>
              </a:ext>
            </a:extLst>
          </p:cNvPr>
          <p:cNvSpPr/>
          <p:nvPr/>
        </p:nvSpPr>
        <p:spPr>
          <a:xfrm rot="19224517">
            <a:off x="7436910" y="2643580"/>
            <a:ext cx="978408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xmlns="" id="{30D2DC81-2133-40B3-A281-B257C61A0EBC}"/>
              </a:ext>
            </a:extLst>
          </p:cNvPr>
          <p:cNvSpPr/>
          <p:nvPr/>
        </p:nvSpPr>
        <p:spPr>
          <a:xfrm>
            <a:off x="3530381" y="3120022"/>
            <a:ext cx="1819980" cy="61707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xmlns="" id="{AF8CED38-8A76-44F1-973C-0138E781E84A}"/>
              </a:ext>
            </a:extLst>
          </p:cNvPr>
          <p:cNvSpPr/>
          <p:nvPr/>
        </p:nvSpPr>
        <p:spPr>
          <a:xfrm>
            <a:off x="1383527" y="2359267"/>
            <a:ext cx="1049572" cy="276999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292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4D97064-D6FE-469E-B6EF-DC6F016F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Relaysboard</a:t>
            </a:r>
            <a:r>
              <a:rPr lang="de-DE" dirty="0"/>
              <a:t> verkabeln…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F40C5CD-65F3-4370-90B2-1F7646812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Pin 1: „Biegen“ um</a:t>
            </a:r>
            <a:br>
              <a:rPr lang="de-DE" dirty="0"/>
            </a:br>
            <a:r>
              <a:rPr lang="de-DE" dirty="0"/>
              <a:t>1-Raster nach links!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Pin 2: </a:t>
            </a:r>
            <a:br>
              <a:rPr lang="de-DE" dirty="0"/>
            </a:br>
            <a:r>
              <a:rPr lang="de-DE" dirty="0"/>
              <a:t>Wird ganz umgebogen!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xmlns="" id="{13234B78-0F88-443B-BF63-68736C1163B8}"/>
              </a:ext>
            </a:extLst>
          </p:cNvPr>
          <p:cNvGrpSpPr/>
          <p:nvPr/>
        </p:nvGrpSpPr>
        <p:grpSpPr>
          <a:xfrm>
            <a:off x="4651307" y="1368658"/>
            <a:ext cx="2014086" cy="1833186"/>
            <a:chOff x="4676984" y="1155032"/>
            <a:chExt cx="2014086" cy="183318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xmlns="" id="{97220FEA-74EF-4EC0-990C-A9E0F1341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10"/>
            <a:stretch/>
          </p:blipFill>
          <p:spPr>
            <a:xfrm rot="16200000">
              <a:off x="4767434" y="1064582"/>
              <a:ext cx="1833186" cy="2014086"/>
            </a:xfrm>
            <a:prstGeom prst="rect">
              <a:avLst/>
            </a:prstGeom>
          </p:spPr>
        </p:pic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xmlns="" id="{63F51E67-A563-44B3-9914-C516239402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5158" y="1982971"/>
              <a:ext cx="393802" cy="32216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xmlns="" id="{6CEA9833-7AAC-4C4C-A74D-B9B56B753B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1106" y="1460703"/>
              <a:ext cx="1" cy="56589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Pfeil: nach rechts 27">
              <a:extLst>
                <a:ext uri="{FF2B5EF4-FFF2-40B4-BE49-F238E27FC236}">
                  <a16:creationId xmlns:a16="http://schemas.microsoft.com/office/drawing/2014/main" xmlns="" id="{A276E553-8916-4E14-83BF-A684E518B914}"/>
                </a:ext>
              </a:extLst>
            </p:cNvPr>
            <p:cNvSpPr/>
            <p:nvPr/>
          </p:nvSpPr>
          <p:spPr>
            <a:xfrm rot="11840877">
              <a:off x="5291886" y="1678638"/>
              <a:ext cx="390450" cy="29319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xmlns="" id="{579945D1-AC54-4964-B904-C67CBE145071}"/>
              </a:ext>
            </a:extLst>
          </p:cNvPr>
          <p:cNvGrpSpPr/>
          <p:nvPr/>
        </p:nvGrpSpPr>
        <p:grpSpPr>
          <a:xfrm>
            <a:off x="7186862" y="1642769"/>
            <a:ext cx="4158915" cy="3178942"/>
            <a:chOff x="7186862" y="1642769"/>
            <a:chExt cx="4158915" cy="317894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xmlns="" id="{61D00F14-61D5-497D-9FE5-289A137F5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877"/>
            <a:stretch/>
          </p:blipFill>
          <p:spPr>
            <a:xfrm>
              <a:off x="7468555" y="1642769"/>
              <a:ext cx="3877222" cy="3178942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xmlns="" id="{CCD876D0-7A4A-4453-88BF-0DAE0F9C785A}"/>
                </a:ext>
              </a:extLst>
            </p:cNvPr>
            <p:cNvSpPr/>
            <p:nvPr/>
          </p:nvSpPr>
          <p:spPr>
            <a:xfrm>
              <a:off x="7672134" y="2986922"/>
              <a:ext cx="301465" cy="3014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xmlns="" id="{FA6366F2-6096-4EFB-822D-6E7078E9108C}"/>
                </a:ext>
              </a:extLst>
            </p:cNvPr>
            <p:cNvSpPr/>
            <p:nvPr/>
          </p:nvSpPr>
          <p:spPr>
            <a:xfrm>
              <a:off x="7186862" y="3027027"/>
              <a:ext cx="217523" cy="213853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xmlns="" id="{8592942B-A778-4C19-9925-71B16BF05610}"/>
                </a:ext>
              </a:extLst>
            </p:cNvPr>
            <p:cNvCxnSpPr/>
            <p:nvPr/>
          </p:nvCxnSpPr>
          <p:spPr>
            <a:xfrm flipH="1">
              <a:off x="7186862" y="3577765"/>
              <a:ext cx="63600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feil: nach rechts 28">
              <a:extLst>
                <a:ext uri="{FF2B5EF4-FFF2-40B4-BE49-F238E27FC236}">
                  <a16:creationId xmlns:a16="http://schemas.microsoft.com/office/drawing/2014/main" xmlns="" id="{665CD5B4-06CD-4662-B611-03266ADB8FD7}"/>
                </a:ext>
              </a:extLst>
            </p:cNvPr>
            <p:cNvSpPr/>
            <p:nvPr/>
          </p:nvSpPr>
          <p:spPr>
            <a:xfrm rot="10800000">
              <a:off x="7407575" y="3034880"/>
              <a:ext cx="278503" cy="19814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xmlns="" id="{AED50527-2FEE-423B-ABEF-04709F67F832}"/>
              </a:ext>
            </a:extLst>
          </p:cNvPr>
          <p:cNvGrpSpPr/>
          <p:nvPr/>
        </p:nvGrpSpPr>
        <p:grpSpPr>
          <a:xfrm>
            <a:off x="4788950" y="3506871"/>
            <a:ext cx="1856434" cy="1782948"/>
            <a:chOff x="4834393" y="2965476"/>
            <a:chExt cx="2113388" cy="1996138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xmlns="" id="{8840C02E-5E61-4D3F-85B6-3D03CCA9EEE1}"/>
                </a:ext>
              </a:extLst>
            </p:cNvPr>
            <p:cNvGrpSpPr/>
            <p:nvPr/>
          </p:nvGrpSpPr>
          <p:grpSpPr>
            <a:xfrm>
              <a:off x="4834393" y="2965476"/>
              <a:ext cx="2113388" cy="1996138"/>
              <a:chOff x="2202844" y="4477578"/>
              <a:chExt cx="1436622" cy="1238902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xmlns="" id="{21EC8327-01F9-4D3B-B89C-163D90E6A2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610"/>
              <a:stretch/>
            </p:blipFill>
            <p:spPr>
              <a:xfrm rot="16200000">
                <a:off x="2301704" y="4378718"/>
                <a:ext cx="1238902" cy="1436622"/>
              </a:xfrm>
              <a:prstGeom prst="rect">
                <a:avLst/>
              </a:prstGeom>
            </p:spPr>
          </p:pic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xmlns="" id="{DAFA0E08-3EB4-4CDB-9BBF-E1DCBA6C0CB6}"/>
                  </a:ext>
                </a:extLst>
              </p:cNvPr>
              <p:cNvCxnSpPr/>
              <p:nvPr/>
            </p:nvCxnSpPr>
            <p:spPr>
              <a:xfrm flipH="1">
                <a:off x="2253067" y="5129113"/>
                <a:ext cx="63600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Pfeil: nach rechts 29">
              <a:extLst>
                <a:ext uri="{FF2B5EF4-FFF2-40B4-BE49-F238E27FC236}">
                  <a16:creationId xmlns:a16="http://schemas.microsoft.com/office/drawing/2014/main" xmlns="" id="{A8539803-60F1-4974-9BB3-A28339561D7D}"/>
                </a:ext>
              </a:extLst>
            </p:cNvPr>
            <p:cNvSpPr/>
            <p:nvPr/>
          </p:nvSpPr>
          <p:spPr>
            <a:xfrm rot="8214530">
              <a:off x="5441371" y="3607376"/>
              <a:ext cx="409702" cy="31925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6" name="Textfeld 35">
            <a:extLst>
              <a:ext uri="{FF2B5EF4-FFF2-40B4-BE49-F238E27FC236}">
                <a16:creationId xmlns:a16="http://schemas.microsoft.com/office/drawing/2014/main" xmlns="" id="{FD6A6F97-45BD-481B-9195-24850905485F}"/>
              </a:ext>
            </a:extLst>
          </p:cNvPr>
          <p:cNvSpPr txBox="1"/>
          <p:nvPr/>
        </p:nvSpPr>
        <p:spPr>
          <a:xfrm>
            <a:off x="7076978" y="2674853"/>
            <a:ext cx="499715" cy="37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5V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xmlns="" id="{0BD91CD5-262F-43C1-A47D-9ACD3E06A52C}"/>
              </a:ext>
            </a:extLst>
          </p:cNvPr>
          <p:cNvSpPr/>
          <p:nvPr/>
        </p:nvSpPr>
        <p:spPr>
          <a:xfrm>
            <a:off x="8077655" y="2986922"/>
            <a:ext cx="2878374" cy="70328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677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52AB3EB-BA85-4745-B53A-A6135971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Relayboard</a:t>
            </a:r>
            <a:r>
              <a:rPr lang="de-DE" dirty="0"/>
              <a:t> verkabeln… 4</a:t>
            </a:r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xmlns="" id="{1FC91769-73C8-4FA6-820A-4A9F136638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6" t="41281" r="25912" b="17194"/>
          <a:stretch/>
        </p:blipFill>
        <p:spPr>
          <a:xfrm rot="10800000">
            <a:off x="7368088" y="1395663"/>
            <a:ext cx="4823912" cy="3901998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xmlns="" id="{BA7580D4-B7B0-4E32-8566-C3D7DE3A5F4B}"/>
              </a:ext>
            </a:extLst>
          </p:cNvPr>
          <p:cNvSpPr/>
          <p:nvPr/>
        </p:nvSpPr>
        <p:spPr>
          <a:xfrm>
            <a:off x="8476090" y="4079019"/>
            <a:ext cx="333955" cy="3339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xmlns="" id="{68CDE210-5D7B-4936-9AB5-0F92CAC36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37600" cy="4646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/>
              <a:t>Nun wird das MCP-Board auf die vorbereiteten Headerpins gesteckt:</a:t>
            </a:r>
          </a:p>
          <a:p>
            <a:r>
              <a:rPr lang="de-DE" dirty="0"/>
              <a:t>In -1- sieht man den zum „S“ gebogenen Pin (wird später gelötet).</a:t>
            </a:r>
          </a:p>
          <a:p>
            <a:r>
              <a:rPr lang="de-DE" dirty="0"/>
              <a:t>Bei -2- ist darunter der komplett umgebogene Pin (nicht zu sehen)</a:t>
            </a:r>
          </a:p>
          <a:p>
            <a:r>
              <a:rPr lang="de-DE" dirty="0"/>
              <a:t>Stelle mit Pins ¾ ist frei.</a:t>
            </a:r>
          </a:p>
          <a:p>
            <a:r>
              <a:rPr lang="de-DE" dirty="0"/>
              <a:t>Ganz rechts: Freie GND-Pins (siehe später)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WICHTIG: Noch nicht festlöten!</a:t>
            </a:r>
            <a:br>
              <a:rPr lang="de-DE" dirty="0"/>
            </a:b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6745DF72-27F1-4632-ABD7-872342C1102F}"/>
              </a:ext>
            </a:extLst>
          </p:cNvPr>
          <p:cNvSpPr txBox="1"/>
          <p:nvPr/>
        </p:nvSpPr>
        <p:spPr>
          <a:xfrm>
            <a:off x="8476090" y="3709687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B80709F5-E0B0-465D-B2A6-AE4971613193}"/>
              </a:ext>
            </a:extLst>
          </p:cNvPr>
          <p:cNvSpPr txBox="1"/>
          <p:nvPr/>
        </p:nvSpPr>
        <p:spPr>
          <a:xfrm>
            <a:off x="8269354" y="4412974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xmlns="" id="{01F8CD3D-92FC-47CC-8323-0A5474095931}"/>
              </a:ext>
            </a:extLst>
          </p:cNvPr>
          <p:cNvSpPr/>
          <p:nvPr/>
        </p:nvSpPr>
        <p:spPr>
          <a:xfrm>
            <a:off x="11616857" y="3991555"/>
            <a:ext cx="365760" cy="858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xmlns="" id="{CB492F15-E7CF-4C65-BAD1-8BBF2DCEBB27}"/>
              </a:ext>
            </a:extLst>
          </p:cNvPr>
          <p:cNvSpPr/>
          <p:nvPr/>
        </p:nvSpPr>
        <p:spPr>
          <a:xfrm>
            <a:off x="9104243" y="4079019"/>
            <a:ext cx="2878374" cy="70328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41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5E167D2-F31D-4598-9194-C408C58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MCP-23017 verbinden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912607F-3F37-482E-B19A-A8D40838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685423" cy="633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4 Pin-Header (4 reichen :P) und 1x GND-Wire schwarz verlöten: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3CEC7538-0464-4BA5-B3F7-53EB58FA46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79" y="2068429"/>
            <a:ext cx="4546600" cy="34099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82C45E8B-7112-43F0-B56A-39BC2EC3E6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05747" y="2494840"/>
            <a:ext cx="3411285" cy="255846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4CF46AA4-5273-44F8-A09D-FEC1B6F67E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25" b="1"/>
          <a:stretch/>
        </p:blipFill>
        <p:spPr>
          <a:xfrm>
            <a:off x="944896" y="2068429"/>
            <a:ext cx="3240505" cy="13385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9C47FA01-2700-4C89-8C01-E3F683965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35"/>
          <a:stretch/>
        </p:blipFill>
        <p:spPr>
          <a:xfrm rot="10800000">
            <a:off x="952664" y="3596274"/>
            <a:ext cx="3232737" cy="18660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E63C14A3-BA40-4873-990A-B99E08A1F10E}"/>
              </a:ext>
            </a:extLst>
          </p:cNvPr>
          <p:cNvSpPr txBox="1"/>
          <p:nvPr/>
        </p:nvSpPr>
        <p:spPr>
          <a:xfrm>
            <a:off x="9958805" y="3368843"/>
            <a:ext cx="27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738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B1E1FB3-7B72-43CB-9D9F-95E59C01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DM5XX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1391A69E-2071-4AA2-96FD-3AB82C15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663"/>
            <a:ext cx="9464843" cy="4646363"/>
          </a:xfrm>
        </p:spPr>
        <p:txBody>
          <a:bodyPr/>
          <a:lstStyle/>
          <a:p>
            <a:r>
              <a:rPr lang="de-DE" dirty="0"/>
              <a:t>Funkamateur seit 1990 (OK8XX, DM5X, ex. DG3NED, ex. DL3NED) aus Nürnberg</a:t>
            </a:r>
          </a:p>
          <a:p>
            <a:r>
              <a:rPr lang="de-DE" dirty="0"/>
              <a:t>Senior Software Engineer</a:t>
            </a:r>
          </a:p>
          <a:p>
            <a:r>
              <a:rPr lang="de-DE" dirty="0"/>
              <a:t>Derzeit IT-Projektleiter (Leitung Niederlassung) </a:t>
            </a:r>
            <a:br>
              <a:rPr lang="de-DE" dirty="0"/>
            </a:br>
            <a:r>
              <a:rPr lang="de-DE" dirty="0"/>
              <a:t>@ ADITUS GmbH</a:t>
            </a:r>
          </a:p>
          <a:p>
            <a:r>
              <a:rPr lang="de-DE" dirty="0"/>
              <a:t>Seit 2015 Lead Firmware Developer @remoteqth.com</a:t>
            </a:r>
          </a:p>
          <a:p>
            <a:r>
              <a:rPr lang="de-DE" dirty="0"/>
              <a:t>Hardwarenahe </a:t>
            </a:r>
            <a:r>
              <a:rPr lang="de-DE" dirty="0" err="1"/>
              <a:t>Microcontrollerprogrammierung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536FEEBD-0B1B-4A20-B47C-4D14ACC8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43284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1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5E167D2-F31D-4598-9194-C408C58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MCP-23017 auf das </a:t>
            </a:r>
            <a:r>
              <a:rPr lang="de-DE" dirty="0" err="1"/>
              <a:t>RelayBoard</a:t>
            </a:r>
            <a:r>
              <a:rPr lang="de-DE" dirty="0"/>
              <a:t> löten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912607F-3F37-482E-B19A-A8D40838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395663"/>
            <a:ext cx="5530518" cy="4034590"/>
          </a:xfrm>
        </p:spPr>
        <p:txBody>
          <a:bodyPr>
            <a:normAutofit/>
          </a:bodyPr>
          <a:lstStyle/>
          <a:p>
            <a:r>
              <a:rPr lang="de-DE" dirty="0" err="1"/>
              <a:t>Voraussichtl</a:t>
            </a:r>
            <a:r>
              <a:rPr lang="de-DE" dirty="0"/>
              <a:t>. Auflagefläche mit</a:t>
            </a:r>
            <a:br>
              <a:rPr lang="de-DE" dirty="0"/>
            </a:br>
            <a:r>
              <a:rPr lang="de-DE" dirty="0"/>
              <a:t>Isolierband bekleben</a:t>
            </a:r>
          </a:p>
          <a:p>
            <a:r>
              <a:rPr lang="de-DE" dirty="0"/>
              <a:t>MCP-Board richtig platzieren</a:t>
            </a:r>
          </a:p>
          <a:p>
            <a:r>
              <a:rPr lang="de-DE" dirty="0"/>
              <a:t>MCP-PCB mit </a:t>
            </a:r>
            <a:r>
              <a:rPr lang="de-DE" dirty="0" err="1"/>
              <a:t>Relayboard</a:t>
            </a:r>
            <a:r>
              <a:rPr lang="de-DE" dirty="0"/>
              <a:t> verlöten</a:t>
            </a:r>
          </a:p>
          <a:p>
            <a:r>
              <a:rPr lang="de-DE" dirty="0"/>
              <a:t>Schwarzen GND-Wire mit </a:t>
            </a:r>
            <a:r>
              <a:rPr lang="de-DE" dirty="0" err="1"/>
              <a:t>RelayBoard</a:t>
            </a:r>
            <a:r>
              <a:rPr lang="de-DE" dirty="0"/>
              <a:t> verbinden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1F61F7BD-438E-4533-9331-AADA276E85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0"/>
          <a:stretch/>
        </p:blipFill>
        <p:spPr>
          <a:xfrm rot="5400000">
            <a:off x="7575308" y="1287954"/>
            <a:ext cx="4508983" cy="472440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xmlns="" id="{CB337BBA-0402-4677-8A69-167BB569EC0E}"/>
              </a:ext>
            </a:extLst>
          </p:cNvPr>
          <p:cNvSpPr/>
          <p:nvPr/>
        </p:nvSpPr>
        <p:spPr>
          <a:xfrm>
            <a:off x="8630653" y="4034589"/>
            <a:ext cx="1018673" cy="7058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039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Den ESP-12F bestücken 1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xmlns="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9476876" cy="625642"/>
          </a:xfrm>
        </p:spPr>
        <p:txBody>
          <a:bodyPr/>
          <a:lstStyle/>
          <a:p>
            <a:r>
              <a:rPr lang="de-DE" dirty="0" err="1"/>
              <a:t>Female</a:t>
            </a:r>
            <a:r>
              <a:rPr lang="de-DE" dirty="0"/>
              <a:t> Header anlöten &amp; 1. 1k8 Widerstand vorbereiten: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1185C45F-AB98-44F5-86C3-1C7BFE32B0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47" y="2021306"/>
            <a:ext cx="4407568" cy="33056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69792430-9E04-45AF-9CE4-0779EFA0AB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267" y="2021306"/>
            <a:ext cx="4407568" cy="33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00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/>
              <a:t>Den ESP-12F bestücken 2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xmlns="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476876" cy="3777915"/>
          </a:xfrm>
        </p:spPr>
        <p:txBody>
          <a:bodyPr>
            <a:normAutofit/>
          </a:bodyPr>
          <a:lstStyle/>
          <a:p>
            <a:r>
              <a:rPr lang="de-DE" dirty="0"/>
              <a:t>1. 1k8 Widerstand anlöten: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>Pin D1 </a:t>
            </a:r>
            <a:r>
              <a:rPr lang="de-DE" dirty="0">
                <a:sym typeface="Wingdings" panose="05000000000000000000" pitchFamily="2" charset="2"/>
              </a:rPr>
              <a:t> 3V3!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Achtung: Draht darf keine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anderen Kontakte berühren…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20DD4BB3-7366-4CB6-AD43-E41BCA293A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3" b="7772"/>
          <a:stretch/>
        </p:blipFill>
        <p:spPr>
          <a:xfrm rot="10800000">
            <a:off x="5999747" y="1475873"/>
            <a:ext cx="6192253" cy="341696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xmlns="" id="{30957694-740E-4D7B-9523-147A1499A722}"/>
              </a:ext>
            </a:extLst>
          </p:cNvPr>
          <p:cNvSpPr/>
          <p:nvPr/>
        </p:nvSpPr>
        <p:spPr>
          <a:xfrm>
            <a:off x="9192126" y="2935705"/>
            <a:ext cx="216568" cy="248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xmlns="" id="{3EEDBB1B-1F3E-40D6-BD97-A3D16AE35DB7}"/>
              </a:ext>
            </a:extLst>
          </p:cNvPr>
          <p:cNvSpPr/>
          <p:nvPr/>
        </p:nvSpPr>
        <p:spPr>
          <a:xfrm>
            <a:off x="8454189" y="4259178"/>
            <a:ext cx="216568" cy="248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1C884A2F-84A5-4AEB-BE47-3624702AAB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/>
          <a:stretch/>
        </p:blipFill>
        <p:spPr>
          <a:xfrm>
            <a:off x="5999747" y="1475873"/>
            <a:ext cx="1467853" cy="15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29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/>
              <a:t>Den ESP-12F bestücken 3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xmlns="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476876" cy="3777915"/>
          </a:xfrm>
        </p:spPr>
        <p:txBody>
          <a:bodyPr>
            <a:normAutofit/>
          </a:bodyPr>
          <a:lstStyle/>
          <a:p>
            <a:r>
              <a:rPr lang="de-DE" dirty="0"/>
              <a:t>2. 1k8 Widerstand zu einem</a:t>
            </a:r>
            <a:br>
              <a:rPr lang="de-DE" dirty="0"/>
            </a:br>
            <a:r>
              <a:rPr lang="de-DE" dirty="0"/>
              <a:t>„S“ – biegen und verlöten.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>D2 </a:t>
            </a:r>
            <a:r>
              <a:rPr lang="de-DE" dirty="0">
                <a:sym typeface="Wingdings" panose="05000000000000000000" pitchFamily="2" charset="2"/>
              </a:rPr>
              <a:t> 1.Widerstand 3V3</a:t>
            </a:r>
            <a:r>
              <a:rPr lang="de-DE" dirty="0"/>
              <a:t/>
            </a:r>
            <a:br>
              <a:rPr lang="de-DE" dirty="0"/>
            </a:b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Abschneiden.</a:t>
            </a:r>
          </a:p>
          <a:p>
            <a:r>
              <a:rPr lang="de-DE" dirty="0">
                <a:sym typeface="Wingdings" panose="05000000000000000000" pitchFamily="2" charset="2"/>
              </a:rPr>
              <a:t>Achtung: Draht darf keine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anderen Kontakte berühren…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DED1B622-9530-4C7D-9149-27BE16BA7B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62" t="26547" r="19162" b="599"/>
          <a:stretch/>
        </p:blipFill>
        <p:spPr>
          <a:xfrm rot="10800000">
            <a:off x="6096000" y="1443787"/>
            <a:ext cx="7122692" cy="3891891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xmlns="" id="{86B3A4CF-38CA-4AC4-BEC5-BC777509355A}"/>
              </a:ext>
            </a:extLst>
          </p:cNvPr>
          <p:cNvSpPr/>
          <p:nvPr/>
        </p:nvSpPr>
        <p:spPr>
          <a:xfrm>
            <a:off x="8919411" y="4162926"/>
            <a:ext cx="320842" cy="368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xmlns="" id="{BA3A45C6-69F6-4F13-BB7D-208F3E3F88A9}"/>
              </a:ext>
            </a:extLst>
          </p:cNvPr>
          <p:cNvSpPr/>
          <p:nvPr/>
        </p:nvSpPr>
        <p:spPr>
          <a:xfrm>
            <a:off x="8670760" y="3168322"/>
            <a:ext cx="320842" cy="368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xmlns="" id="{0B37F40C-B9A3-4F98-ABF9-E44BB8F90FF4}"/>
              </a:ext>
            </a:extLst>
          </p:cNvPr>
          <p:cNvSpPr/>
          <p:nvPr/>
        </p:nvSpPr>
        <p:spPr>
          <a:xfrm>
            <a:off x="10034337" y="4339389"/>
            <a:ext cx="1876926" cy="104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F88DB39A-ECDA-4123-8690-361E86B0EC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65" b="21078"/>
          <a:stretch/>
        </p:blipFill>
        <p:spPr>
          <a:xfrm>
            <a:off x="10078454" y="4375628"/>
            <a:ext cx="2121567" cy="15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55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3E45A7F-1615-44BA-8E10-7E967F2B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Alle drei zusammen…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8227373-277B-4191-B036-730F58E0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468"/>
            <a:ext cx="4664174" cy="4646363"/>
          </a:xfrm>
        </p:spPr>
        <p:txBody>
          <a:bodyPr/>
          <a:lstStyle/>
          <a:p>
            <a:r>
              <a:rPr lang="de-DE" dirty="0"/>
              <a:t>Am </a:t>
            </a:r>
            <a:r>
              <a:rPr lang="de-DE" dirty="0" err="1"/>
              <a:t>Wemos</a:t>
            </a:r>
            <a:r>
              <a:rPr lang="de-DE" dirty="0"/>
              <a:t> von links:</a:t>
            </a:r>
            <a:br>
              <a:rPr lang="de-DE" dirty="0"/>
            </a:br>
            <a:r>
              <a:rPr lang="de-DE" sz="2400" dirty="0"/>
              <a:t>5V|GND|leer|leer|GELB|GRÜN</a:t>
            </a:r>
          </a:p>
          <a:p>
            <a:endParaRPr lang="de-DE" sz="2400" dirty="0"/>
          </a:p>
          <a:p>
            <a:r>
              <a:rPr lang="de-DE" dirty="0"/>
              <a:t>Am MCP von links:</a:t>
            </a:r>
            <a:br>
              <a:rPr lang="de-DE" dirty="0"/>
            </a:br>
            <a:r>
              <a:rPr lang="de-DE" sz="2400" dirty="0"/>
              <a:t>GELB|GRÜN|GND|5V</a:t>
            </a:r>
          </a:p>
          <a:p>
            <a:endParaRPr lang="de-DE" sz="2400" dirty="0"/>
          </a:p>
          <a:p>
            <a:r>
              <a:rPr lang="de-DE" sz="2400" dirty="0"/>
              <a:t>SCHWARZ im freien GND (</a:t>
            </a:r>
            <a:r>
              <a:rPr lang="de-DE" sz="2400" dirty="0" err="1"/>
              <a:t>Relayb</a:t>
            </a:r>
            <a:r>
              <a:rPr lang="de-DE" sz="2400" dirty="0"/>
              <a:t>.)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>PS: 4 Pins reichen (der 5. war ein Versehen :P)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xmlns="" id="{027BC3E1-4EF9-4FFA-954C-FEBDE86737B0}"/>
              </a:ext>
            </a:extLst>
          </p:cNvPr>
          <p:cNvCxnSpPr/>
          <p:nvPr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27C2D681-F523-4857-B5A0-1639358400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3" b="19540"/>
          <a:stretch/>
        </p:blipFill>
        <p:spPr>
          <a:xfrm>
            <a:off x="5502374" y="1502796"/>
            <a:ext cx="6689626" cy="3458817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xmlns="" id="{47599EE1-7C9F-4AC3-BEEB-C03C77DD1501}"/>
              </a:ext>
            </a:extLst>
          </p:cNvPr>
          <p:cNvSpPr/>
          <p:nvPr/>
        </p:nvSpPr>
        <p:spPr>
          <a:xfrm>
            <a:off x="11710737" y="3864096"/>
            <a:ext cx="481263" cy="3368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617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3E45A7F-1615-44BA-8E10-7E967F2B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Am Ende…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8227373-277B-4191-B036-730F58E0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7468"/>
            <a:ext cx="5979696" cy="2001529"/>
          </a:xfrm>
        </p:spPr>
        <p:txBody>
          <a:bodyPr>
            <a:normAutofit fontScale="77500" lnSpcReduction="20000"/>
          </a:bodyPr>
          <a:lstStyle/>
          <a:p>
            <a:r>
              <a:rPr lang="de-DE" sz="3600" dirty="0"/>
              <a:t>12V verkabeln und </a:t>
            </a:r>
            <a:br>
              <a:rPr lang="de-DE" sz="3600" dirty="0"/>
            </a:br>
            <a:r>
              <a:rPr lang="de-DE" sz="3600" dirty="0"/>
              <a:t>anklemmen. (POLUNG!)</a:t>
            </a:r>
          </a:p>
          <a:p>
            <a:r>
              <a:rPr lang="de-DE" sz="3600" dirty="0"/>
              <a:t>Netzteil einstecken</a:t>
            </a:r>
          </a:p>
          <a:p>
            <a:r>
              <a:rPr lang="de-DE" sz="3600" dirty="0"/>
              <a:t>Browser starten </a:t>
            </a:r>
          </a:p>
          <a:p>
            <a:pPr marL="0" indent="0">
              <a:buNone/>
            </a:pPr>
            <a:r>
              <a:rPr lang="de-DE" sz="2400" dirty="0"/>
              <a:t>				</a:t>
            </a:r>
            <a:endParaRPr lang="de-DE" sz="2400" b="1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xmlns="" id="{027BC3E1-4EF9-4FFA-954C-FEBDE86737B0}"/>
              </a:ext>
            </a:extLst>
          </p:cNvPr>
          <p:cNvCxnSpPr/>
          <p:nvPr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2A05D247-DBD1-413E-AAAA-00D80089B1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3"/>
          <a:stretch/>
        </p:blipFill>
        <p:spPr>
          <a:xfrm>
            <a:off x="6689628" y="1427468"/>
            <a:ext cx="5502372" cy="39182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83001D98-5DAD-4368-AA0B-83176D2337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6" y="3629294"/>
            <a:ext cx="5502372" cy="1716406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xmlns="" id="{361AD2BF-E7F7-4E96-ACA2-96A913BCFBD5}"/>
              </a:ext>
            </a:extLst>
          </p:cNvPr>
          <p:cNvSpPr/>
          <p:nvPr/>
        </p:nvSpPr>
        <p:spPr>
          <a:xfrm>
            <a:off x="9168063" y="3850105"/>
            <a:ext cx="1058779" cy="609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950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Customizing =&gt; Labels, Gruppierung, </a:t>
            </a:r>
            <a:r>
              <a:rPr lang="de-DE" dirty="0" err="1"/>
              <a:t>RelaysPerBoard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Einstellungmöglichkeiten</a:t>
            </a:r>
            <a:r>
              <a:rPr lang="de-DE" dirty="0"/>
              <a:t> in der ultraswitch_content_v1.js:</a:t>
            </a:r>
          </a:p>
          <a:p>
            <a:r>
              <a:rPr lang="de-DE" dirty="0"/>
              <a:t>Labels =&gt; textboard0 = Labels für das 1. Board </a:t>
            </a:r>
            <a:r>
              <a:rPr lang="de-DE" dirty="0" err="1"/>
              <a:t>usw</a:t>
            </a:r>
            <a:r>
              <a:rPr lang="de-DE" dirty="0"/>
              <a:t>…</a:t>
            </a:r>
            <a:br>
              <a:rPr lang="de-DE" dirty="0"/>
            </a:br>
            <a:r>
              <a:rPr lang="de-DE" sz="1600" dirty="0" err="1"/>
              <a:t>var</a:t>
            </a:r>
            <a:r>
              <a:rPr lang="de-DE" sz="1600" dirty="0"/>
              <a:t> textboard0 = ["Nord","Ost","Süd","West","</a:t>
            </a:r>
            <a:r>
              <a:rPr lang="de-DE" sz="1600" dirty="0" err="1"/>
              <a:t>Yeasu</a:t>
            </a:r>
            <a:r>
              <a:rPr lang="de-DE" sz="1600" dirty="0"/>
              <a:t> AN","</a:t>
            </a:r>
            <a:r>
              <a:rPr lang="de-DE" sz="1600" dirty="0" err="1"/>
              <a:t>Icom</a:t>
            </a:r>
            <a:r>
              <a:rPr lang="de-DE" sz="1600" dirty="0"/>
              <a:t> </a:t>
            </a:r>
            <a:r>
              <a:rPr lang="de-DE" sz="1600" dirty="0" err="1"/>
              <a:t>AN","Filter</a:t>
            </a:r>
            <a:r>
              <a:rPr lang="de-DE" sz="1600" dirty="0"/>
              <a:t> 80m","Filter 40m","Filter 20m","Beam","Vertikal","Dipol","Ant auf 5000","Ant auf </a:t>
            </a:r>
            <a:r>
              <a:rPr lang="de-DE" sz="1600" dirty="0" err="1"/>
              <a:t>Icom</a:t>
            </a:r>
            <a:r>
              <a:rPr lang="de-DE" sz="1600" dirty="0"/>
              <a:t>","Rotor AN","PA AN"];           </a:t>
            </a:r>
            <a:r>
              <a:rPr lang="de-DE" sz="1600" dirty="0">
                <a:sym typeface="Wingdings" panose="05000000000000000000" pitchFamily="2" charset="2"/>
              </a:rPr>
              <a:t> Fasse dich kurz!!!</a:t>
            </a:r>
            <a:r>
              <a:rPr lang="de-DE" sz="1600" dirty="0"/>
              <a:t/>
            </a:r>
            <a:br>
              <a:rPr lang="de-DE" sz="1600" dirty="0"/>
            </a:br>
            <a:endParaRPr lang="de-DE" sz="1600" dirty="0"/>
          </a:p>
          <a:p>
            <a:r>
              <a:rPr lang="de-DE" dirty="0"/>
              <a:t>Gruppen =&gt; </a:t>
            </a:r>
            <a:r>
              <a:rPr lang="en-US" dirty="0"/>
              <a:t>board0Group</a:t>
            </a:r>
            <a:r>
              <a:rPr lang="de-DE" dirty="0"/>
              <a:t> = Gruppendefinition für das 1. Board </a:t>
            </a:r>
            <a:r>
              <a:rPr lang="de-DE" dirty="0" err="1"/>
              <a:t>usw</a:t>
            </a:r>
            <a:r>
              <a:rPr lang="de-DE" dirty="0"/>
              <a:t>…</a:t>
            </a:r>
            <a:br>
              <a:rPr lang="de-DE" dirty="0"/>
            </a:br>
            <a:r>
              <a:rPr lang="en-US" sz="1600" dirty="0" err="1"/>
              <a:t>var</a:t>
            </a:r>
            <a:r>
              <a:rPr lang="en-US" sz="1600" dirty="0"/>
              <a:t> board0Group = [[0,1,2,3],[6,7,8],[9,10,11],[12,13]];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Erklärung</a:t>
            </a:r>
            <a:r>
              <a:rPr lang="en-US" sz="1600" dirty="0"/>
              <a:t>: Auf </a:t>
            </a:r>
            <a:r>
              <a:rPr lang="en-US" sz="1600" dirty="0" err="1"/>
              <a:t>dem</a:t>
            </a:r>
            <a:r>
              <a:rPr lang="en-US" sz="1600" dirty="0"/>
              <a:t> 1. Board </a:t>
            </a:r>
            <a:r>
              <a:rPr lang="en-US" sz="1600" dirty="0" err="1"/>
              <a:t>Nummer</a:t>
            </a:r>
            <a:r>
              <a:rPr lang="en-US" sz="1600" dirty="0"/>
              <a:t> 0 </a:t>
            </a:r>
            <a:r>
              <a:rPr lang="en-US" sz="1600" dirty="0" err="1"/>
              <a:t>gibt</a:t>
            </a:r>
            <a:r>
              <a:rPr lang="en-US" sz="1600" dirty="0"/>
              <a:t> </a:t>
            </a:r>
            <a:r>
              <a:rPr lang="en-US" sz="1600" dirty="0" err="1"/>
              <a:t>es</a:t>
            </a:r>
            <a:r>
              <a:rPr lang="en-US" sz="1600" dirty="0"/>
              <a:t> 4 </a:t>
            </a:r>
            <a:r>
              <a:rPr lang="en-US" sz="1600" dirty="0" err="1"/>
              <a:t>Gruppierungen</a:t>
            </a:r>
            <a:r>
              <a:rPr lang="en-US" sz="1600" dirty="0"/>
              <a:t>. In der 1. </a:t>
            </a:r>
            <a:r>
              <a:rPr lang="en-US" sz="1600" dirty="0" err="1"/>
              <a:t>Gruppierung</a:t>
            </a:r>
            <a:r>
              <a:rPr lang="en-US" sz="1600" dirty="0"/>
              <a:t> </a:t>
            </a:r>
            <a:r>
              <a:rPr lang="en-US" sz="1600" dirty="0" err="1"/>
              <a:t>ist</a:t>
            </a:r>
            <a:r>
              <a:rPr lang="en-US" sz="1600" dirty="0"/>
              <a:t> Knopf0,1,2,3 </a:t>
            </a:r>
            <a:r>
              <a:rPr lang="en-US" sz="1600" dirty="0" err="1"/>
              <a:t>miteinander</a:t>
            </a:r>
            <a:r>
              <a:rPr lang="en-US" sz="1600" dirty="0"/>
              <a:t> </a:t>
            </a:r>
            <a:r>
              <a:rPr lang="en-US" sz="1600" dirty="0" err="1"/>
              <a:t>verbunden</a:t>
            </a:r>
            <a:r>
              <a:rPr lang="en-US" sz="1600" dirty="0"/>
              <a:t>. </a:t>
            </a:r>
            <a:r>
              <a:rPr lang="en-US" sz="1600" dirty="0" err="1"/>
              <a:t>Es</a:t>
            </a:r>
            <a:r>
              <a:rPr lang="en-US" sz="1600" dirty="0"/>
              <a:t> </a:t>
            </a:r>
            <a:r>
              <a:rPr lang="en-US" sz="1600" dirty="0" err="1"/>
              <a:t>kann</a:t>
            </a:r>
            <a:r>
              <a:rPr lang="en-US" sz="1600" dirty="0"/>
              <a:t> </a:t>
            </a:r>
            <a:r>
              <a:rPr lang="en-US" sz="1600" dirty="0" err="1"/>
              <a:t>nur</a:t>
            </a:r>
            <a:r>
              <a:rPr lang="en-US" sz="1600" dirty="0"/>
              <a:t> </a:t>
            </a:r>
            <a:r>
              <a:rPr lang="en-US" sz="1600" dirty="0" err="1"/>
              <a:t>immer</a:t>
            </a:r>
            <a:r>
              <a:rPr lang="en-US" sz="1600" dirty="0"/>
              <a:t> </a:t>
            </a:r>
            <a:r>
              <a:rPr lang="en-US" sz="1600" dirty="0" err="1"/>
              <a:t>einer</a:t>
            </a:r>
            <a:r>
              <a:rPr lang="en-US" sz="1600" dirty="0"/>
              <a:t> in der Gruppe “AN” sein. </a:t>
            </a:r>
            <a:r>
              <a:rPr lang="en-US" sz="1600" dirty="0" err="1"/>
              <a:t>Usw</a:t>
            </a:r>
            <a:r>
              <a:rPr lang="en-US" sz="1600" dirty="0"/>
              <a:t>…</a:t>
            </a:r>
            <a:br>
              <a:rPr lang="en-US" sz="1600" dirty="0"/>
            </a:br>
            <a:endParaRPr lang="en-US" sz="1600" dirty="0"/>
          </a:p>
          <a:p>
            <a:r>
              <a:rPr lang="de-DE" dirty="0" err="1"/>
              <a:t>numberOfRelaysPerBoard</a:t>
            </a:r>
            <a:r>
              <a:rPr lang="de-DE" dirty="0"/>
              <a:t> = Wie viele </a:t>
            </a:r>
            <a:r>
              <a:rPr lang="de-DE" dirty="0" err="1"/>
              <a:t>Relays</a:t>
            </a:r>
            <a:r>
              <a:rPr lang="de-DE" dirty="0"/>
              <a:t> pro Board (1., 2., 3.,…)</a:t>
            </a:r>
            <a:br>
              <a:rPr lang="de-DE" dirty="0"/>
            </a:b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numberOfRelaysPerBoard</a:t>
            </a:r>
            <a:r>
              <a:rPr lang="de-DE" sz="1600" dirty="0"/>
              <a:t> = [14,16,16,16,16,16,16,16,16,16,16,16,16,16,16,16];</a:t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r>
              <a:rPr lang="en-US" sz="1600" dirty="0" err="1"/>
              <a:t>Erklärung</a:t>
            </a:r>
            <a:r>
              <a:rPr lang="en-US" sz="1600" dirty="0"/>
              <a:t>: </a:t>
            </a:r>
            <a:r>
              <a:rPr lang="en-US" sz="1600" dirty="0" err="1"/>
              <a:t>Erstes</a:t>
            </a:r>
            <a:r>
              <a:rPr lang="en-US" sz="1600" dirty="0"/>
              <a:t> Board hat 14 Relays, 2. 16, ….</a:t>
            </a:r>
            <a:endParaRPr lang="de-DE" sz="16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4340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135E6E4-0D5A-4ADC-9730-4D88C3A5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und Funktionsweise des Sourcecodes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BA3F71BE-E25D-48CB-A886-6F239C9A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10515600" cy="448376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Main-Sketch auf dem ESP12F für Hardwarekontrolle, JSON, </a:t>
            </a:r>
            <a:r>
              <a:rPr lang="de-DE" dirty="0" err="1"/>
              <a:t>WebServer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UltraSwitch.ino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dirty="0"/>
              <a:t>Benutzte Bibliotheken: </a:t>
            </a:r>
            <a:br>
              <a:rPr lang="de-DE" dirty="0"/>
            </a:br>
            <a:r>
              <a:rPr lang="de-DE" dirty="0"/>
              <a:t>Adafruit-MCP23017 </a:t>
            </a:r>
            <a:r>
              <a:rPr lang="de-DE" dirty="0">
                <a:sym typeface="Wingdings" panose="05000000000000000000" pitchFamily="2" charset="2"/>
              </a:rPr>
              <a:t> I2C-Kontrolle MCP23017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 smtClean="0">
                <a:sym typeface="Wingdings" panose="05000000000000000000" pitchFamily="2" charset="2"/>
              </a:rPr>
              <a:t>ArduinoJson </a:t>
            </a:r>
            <a:r>
              <a:rPr lang="de-DE" dirty="0">
                <a:sym typeface="Wingdings" panose="05000000000000000000" pitchFamily="2" charset="2"/>
              </a:rPr>
              <a:t> JSON Format für das Webserver-Response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WiFiManager  Einfach Konfiguration des Webservers</a:t>
            </a:r>
          </a:p>
          <a:p>
            <a:pPr>
              <a:lnSpc>
                <a:spcPct val="120000"/>
              </a:lnSpc>
            </a:pPr>
            <a:r>
              <a:rPr lang="de-DE" dirty="0">
                <a:sym typeface="Wingdings" panose="05000000000000000000" pitchFamily="2" charset="2"/>
              </a:rPr>
              <a:t>Ultraswitch_content_v1.js  Konfiguration der Labes, Gruppen, etc.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Ultraswitch_v1.js  Schaltlogik und Steuerung der UI-Element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Ultraswitch_v1.css  UI </a:t>
            </a:r>
            <a:r>
              <a:rPr lang="de-DE" dirty="0" err="1">
                <a:sym typeface="Wingdings" panose="05000000000000000000" pitchFamily="2" charset="2"/>
              </a:rPr>
              <a:t>Look&amp;Feel</a:t>
            </a:r>
            <a:r>
              <a:rPr lang="de-DE" dirty="0">
                <a:sym typeface="Wingdings" panose="05000000000000000000" pitchFamily="2" charset="2"/>
              </a:rPr>
              <a:t>, Buttongröße, Farben, etc.</a:t>
            </a:r>
          </a:p>
          <a:p>
            <a:pPr>
              <a:lnSpc>
                <a:spcPct val="120000"/>
              </a:lnSpc>
            </a:pPr>
            <a:r>
              <a:rPr lang="de-DE" dirty="0">
                <a:sym typeface="Wingdings" panose="05000000000000000000" pitchFamily="2" charset="2"/>
              </a:rPr>
              <a:t>Setup_esp.html  Vorkonfiguration des ESP12F Access-Points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Config.html  Konfiguration der IP- und Servereigenschaften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index.html  Lokale ESP12F Anwendung (Einstiegspunkt)</a:t>
            </a:r>
          </a:p>
        </p:txBody>
      </p:sp>
    </p:spTree>
    <p:extLst>
      <p:ext uri="{BB962C8B-B14F-4D97-AF65-F5344CB8AC3E}">
        <p14:creationId xmlns:p14="http://schemas.microsoft.com/office/powerpoint/2010/main" val="386264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8867806-E3D1-4574-9F26-5D8165D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Module…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A944110-BFB1-4171-A847-3A55D557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3" cy="4646363"/>
          </a:xfrm>
        </p:spPr>
        <p:txBody>
          <a:bodyPr/>
          <a:lstStyle/>
          <a:p>
            <a:r>
              <a:rPr lang="de-DE" dirty="0"/>
              <a:t>Weitere </a:t>
            </a:r>
            <a:r>
              <a:rPr lang="de-DE" dirty="0" err="1"/>
              <a:t>RelayBoards</a:t>
            </a:r>
            <a:r>
              <a:rPr lang="de-DE" dirty="0"/>
              <a:t> wie beschrieben zusammenbauen</a:t>
            </a:r>
          </a:p>
          <a:p>
            <a:r>
              <a:rPr lang="de-DE" dirty="0"/>
              <a:t>I2C-Adresse vergeben! </a:t>
            </a:r>
            <a:br>
              <a:rPr lang="de-DE" dirty="0"/>
            </a:br>
            <a:r>
              <a:rPr lang="de-DE" dirty="0"/>
              <a:t>(nächste Folie)</a:t>
            </a:r>
          </a:p>
          <a:p>
            <a:r>
              <a:rPr lang="de-DE" dirty="0"/>
              <a:t>Nur </a:t>
            </a:r>
            <a:r>
              <a:rPr lang="de-DE" dirty="0" err="1"/>
              <a:t>Gelb|Grün</a:t>
            </a:r>
            <a:r>
              <a:rPr lang="de-DE" dirty="0"/>
              <a:t> mit </a:t>
            </a:r>
            <a:r>
              <a:rPr lang="de-DE" dirty="0" err="1"/>
              <a:t>Gelb|Grün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verbinden (Parallel-Bus)</a:t>
            </a:r>
          </a:p>
          <a:p>
            <a:r>
              <a:rPr lang="de-DE" dirty="0"/>
              <a:t>Stromversorgung einfügen</a:t>
            </a:r>
          </a:p>
          <a:p>
            <a:r>
              <a:rPr lang="de-DE" dirty="0"/>
              <a:t>Config.html </a:t>
            </a:r>
            <a:r>
              <a:rPr lang="de-DE" dirty="0">
                <a:sym typeface="Wingdings" panose="05000000000000000000" pitchFamily="2" charset="2"/>
              </a:rPr>
              <a:t> Board-Anzahl</a:t>
            </a:r>
          </a:p>
          <a:p>
            <a:r>
              <a:rPr lang="de-DE" dirty="0">
                <a:sym typeface="Wingdings" panose="05000000000000000000" pitchFamily="2" charset="2"/>
              </a:rPr>
              <a:t>Fertig!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4F351D20-3194-4E7A-9AA7-CFB3B61457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89" y="1395663"/>
            <a:ext cx="5668211" cy="42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21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8867806-E3D1-4574-9F26-5D8165D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Module… I2C Adressierung =&gt; Bis zu 8 Devices!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A944110-BFB1-4171-A847-3A55D557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3" cy="4646363"/>
          </a:xfrm>
        </p:spPr>
        <p:txBody>
          <a:bodyPr/>
          <a:lstStyle/>
          <a:p>
            <a:r>
              <a:rPr lang="de-DE" dirty="0"/>
              <a:t>Die Verbindung mit 5V (HIGH) muss genau in der Reihenfolge durchgeführt werden:</a:t>
            </a:r>
            <a:br>
              <a:rPr lang="de-DE" dirty="0"/>
            </a:br>
            <a:r>
              <a:rPr lang="de-DE" dirty="0"/>
              <a:t>0 =&gt; 1. Board, 1 =&gt; 2. Board, </a:t>
            </a:r>
            <a:br>
              <a:rPr lang="de-DE" dirty="0"/>
            </a:br>
            <a:r>
              <a:rPr lang="de-DE" dirty="0"/>
              <a:t>2=&gt; 3. Board, …!!!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600" dirty="0"/>
              <a:t>Hinweis: Nicht verbunden =&gt; LOW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9BA3844F-86ED-4498-86AB-D343E5350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03" y="3508362"/>
            <a:ext cx="4329040" cy="187376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6464FD17-8CF6-4CF2-A298-A1AA1F9DE1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6793" y="2054391"/>
            <a:ext cx="4243137" cy="3182353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xmlns="" id="{A37D3333-6895-4437-BF82-9942C22A9498}"/>
              </a:ext>
            </a:extLst>
          </p:cNvPr>
          <p:cNvSpPr/>
          <p:nvPr/>
        </p:nvSpPr>
        <p:spPr>
          <a:xfrm>
            <a:off x="7365329" y="3866148"/>
            <a:ext cx="393032" cy="208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xmlns="" id="{D2B05A9C-B09F-48DA-8AC0-1A6625FC4636}"/>
              </a:ext>
            </a:extLst>
          </p:cNvPr>
          <p:cNvSpPr/>
          <p:nvPr/>
        </p:nvSpPr>
        <p:spPr>
          <a:xfrm>
            <a:off x="8231598" y="3649582"/>
            <a:ext cx="393032" cy="208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xmlns="" id="{375F8757-6484-4435-949C-E8AFB05C2D45}"/>
              </a:ext>
            </a:extLst>
          </p:cNvPr>
          <p:cNvGrpSpPr/>
          <p:nvPr/>
        </p:nvGrpSpPr>
        <p:grpSpPr>
          <a:xfrm>
            <a:off x="9561095" y="3753855"/>
            <a:ext cx="2571750" cy="2077450"/>
            <a:chOff x="9561095" y="3753855"/>
            <a:chExt cx="2571750" cy="207745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xmlns="" id="{24D51C88-F42B-4D99-AEE0-5F8BF7DB6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72" r="13685"/>
            <a:stretch/>
          </p:blipFill>
          <p:spPr>
            <a:xfrm rot="5400000">
              <a:off x="10097002" y="3795462"/>
              <a:ext cx="1499936" cy="2571750"/>
            </a:xfrm>
            <a:prstGeom prst="rect">
              <a:avLst/>
            </a:prstGeom>
          </p:spPr>
        </p:pic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xmlns="" id="{3C47BC09-DA98-4951-947A-75B868E5A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0423" y="4233089"/>
              <a:ext cx="0" cy="3368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xmlns="" id="{FA5161ED-DCC2-4608-B838-CFFCFB1773D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5213" y="4227095"/>
              <a:ext cx="9647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xmlns="" id="{08BB6E7F-2398-4626-807A-C57DAC579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551" y="4229744"/>
              <a:ext cx="0" cy="3368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xmlns="" id="{9668AD89-9B22-4CA6-A493-D0A4C2D4CF12}"/>
                </a:ext>
              </a:extLst>
            </p:cNvPr>
            <p:cNvSpPr txBox="1"/>
            <p:nvPr/>
          </p:nvSpPr>
          <p:spPr>
            <a:xfrm rot="5400000">
              <a:off x="10129175" y="3806692"/>
              <a:ext cx="354766" cy="48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de-DE" sz="1100" b="1" dirty="0"/>
                <a:t>A0</a:t>
              </a:r>
            </a:p>
            <a:p>
              <a:pPr>
                <a:lnSpc>
                  <a:spcPts val="1000"/>
                </a:lnSpc>
              </a:pPr>
              <a:r>
                <a:rPr lang="de-DE" sz="1100" b="1" dirty="0"/>
                <a:t>A1</a:t>
              </a:r>
            </a:p>
            <a:p>
              <a:pPr>
                <a:lnSpc>
                  <a:spcPts val="1000"/>
                </a:lnSpc>
              </a:pPr>
              <a:r>
                <a:rPr lang="de-DE" sz="1100" b="1" dirty="0"/>
                <a:t>A2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xmlns="" id="{E173EB49-1553-495F-A79E-92E711CA00D1}"/>
                </a:ext>
              </a:extLst>
            </p:cNvPr>
            <p:cNvSpPr txBox="1"/>
            <p:nvPr/>
          </p:nvSpPr>
          <p:spPr>
            <a:xfrm rot="5400000">
              <a:off x="10957432" y="3683857"/>
              <a:ext cx="46529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000"/>
                </a:lnSpc>
              </a:pPr>
              <a:r>
                <a:rPr lang="de-DE" sz="1100" b="1" dirty="0"/>
                <a:t>5V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GND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SCL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SCA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62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AE3A263-1113-46B1-ABF2-E6C16876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Ultraswitch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CF475D9-9389-4B3E-A1A0-24C1B6E96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Wifi basiert &amp; inspiriert vom </a:t>
            </a:r>
            <a:r>
              <a:rPr lang="de-DE" dirty="0">
                <a:hlinkClick r:id="rId2"/>
              </a:rPr>
              <a:t>mega-</a:t>
            </a:r>
            <a:r>
              <a:rPr lang="de-DE" dirty="0" err="1">
                <a:hlinkClick r:id="rId2"/>
              </a:rPr>
              <a:t>webswitch</a:t>
            </a:r>
            <a:r>
              <a:rPr lang="de-DE" dirty="0"/>
              <a:t> (63-CH remote-switch)</a:t>
            </a:r>
          </a:p>
          <a:p>
            <a:r>
              <a:rPr lang="de-DE" dirty="0"/>
              <a:t>Teil des 256-Port-Inband-Antennenprojekts @ OL7M</a:t>
            </a:r>
          </a:p>
          <a:p>
            <a:r>
              <a:rPr lang="de-DE" dirty="0"/>
              <a:t>Einfache Hardware direkt aus China (ebay.com)</a:t>
            </a:r>
          </a:p>
          <a:p>
            <a:r>
              <a:rPr lang="de-DE" dirty="0"/>
              <a:t>ESP8266-12F („</a:t>
            </a:r>
            <a:r>
              <a:rPr lang="de-DE" dirty="0" err="1"/>
              <a:t>Wemos</a:t>
            </a:r>
            <a:r>
              <a:rPr lang="de-DE" dirty="0"/>
              <a:t> D1 mini“)</a:t>
            </a:r>
          </a:p>
          <a:p>
            <a:r>
              <a:rPr lang="de-DE" dirty="0"/>
              <a:t>Modular: Bis zu 8 Boards</a:t>
            </a:r>
          </a:p>
          <a:p>
            <a:r>
              <a:rPr lang="de-DE" dirty="0"/>
              <a:t>Web-UI &amp; Web-</a:t>
            </a:r>
            <a:r>
              <a:rPr lang="de-DE" dirty="0" err="1"/>
              <a:t>Config</a:t>
            </a:r>
            <a:endParaRPr lang="de-DE" dirty="0"/>
          </a:p>
          <a:p>
            <a:r>
              <a:rPr lang="de-DE" dirty="0" err="1"/>
              <a:t>RESTful</a:t>
            </a:r>
            <a:r>
              <a:rPr lang="de-DE" dirty="0"/>
              <a:t> und einfach erweiterbar dank web-basierter Architektur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1892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CD8EF94-2AE5-4324-B1C4-4C504CF3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 Platz für eigene Ideen…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BB965DB-D58E-4800-942C-9C36291E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Mehrere Ultraswitch-Cluster</a:t>
            </a:r>
          </a:p>
          <a:p>
            <a:r>
              <a:rPr lang="de-DE" dirty="0"/>
              <a:t>Nutzung des ADC-IN für Messungen (Temperatur, etc.)</a:t>
            </a:r>
          </a:p>
          <a:p>
            <a:r>
              <a:rPr lang="de-DE" dirty="0"/>
              <a:t>Verwendung als Antennenschalter (Wichtig: Abschirmung, Gehäuse…)</a:t>
            </a:r>
          </a:p>
          <a:p>
            <a:r>
              <a:rPr lang="de-DE" dirty="0"/>
              <a:t>Zeitsteuerung von Pins (siehe mega-</a:t>
            </a:r>
            <a:r>
              <a:rPr lang="de-DE" dirty="0" err="1"/>
              <a:t>webswitch</a:t>
            </a:r>
            <a:r>
              <a:rPr lang="de-DE" dirty="0"/>
              <a:t>)</a:t>
            </a:r>
          </a:p>
          <a:p>
            <a:r>
              <a:rPr lang="de-DE" dirty="0"/>
              <a:t>Integration in </a:t>
            </a:r>
            <a:r>
              <a:rPr lang="de-DE" dirty="0" smtClean="0"/>
              <a:t>N1MM </a:t>
            </a:r>
            <a:r>
              <a:rPr lang="de-DE" dirty="0"/>
              <a:t>(M. Hammelmann, DK5AX), </a:t>
            </a:r>
            <a:r>
              <a:rPr lang="de-DE" dirty="0" err="1"/>
              <a:t>Linuxanwendung</a:t>
            </a:r>
            <a:endParaRPr lang="de-DE" dirty="0"/>
          </a:p>
          <a:p>
            <a:r>
              <a:rPr lang="de-DE" dirty="0"/>
              <a:t>Remote-Schalter für Remote Station (VPN wird empfohlen)</a:t>
            </a:r>
          </a:p>
          <a:p>
            <a:r>
              <a:rPr lang="de-DE" dirty="0"/>
              <a:t>Integration mit einem Raspberry PI als Server (UDP, Broadcast)</a:t>
            </a:r>
          </a:p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52260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F35B106A-3BAC-4B88-91A0-BD7FD1D18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26" y="4118824"/>
            <a:ext cx="12280152" cy="27953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5AC44328-A449-4B20-BCE6-FF010DE1B558}"/>
              </a:ext>
            </a:extLst>
          </p:cNvPr>
          <p:cNvSpPr txBox="1"/>
          <p:nvPr/>
        </p:nvSpPr>
        <p:spPr>
          <a:xfrm>
            <a:off x="0" y="1812758"/>
            <a:ext cx="12192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THE END</a:t>
            </a:r>
            <a:br>
              <a:rPr lang="de-DE" sz="6000" b="1" dirty="0"/>
            </a:br>
            <a:r>
              <a:rPr lang="de-DE" b="1" dirty="0"/>
              <a:t/>
            </a:r>
            <a:br>
              <a:rPr lang="de-DE" b="1" dirty="0"/>
            </a:br>
            <a:r>
              <a:rPr lang="de-DE" b="1" dirty="0"/>
              <a:t>- </a:t>
            </a:r>
            <a:r>
              <a:rPr lang="de-DE" sz="2000" dirty="0"/>
              <a:t>Danke für Eure Aufmerksamkeit -</a:t>
            </a:r>
            <a:br>
              <a:rPr lang="de-DE" sz="2000" dirty="0"/>
            </a:br>
            <a:r>
              <a:rPr lang="de-DE" sz="2000" dirty="0"/>
              <a:t>- Email: </a:t>
            </a:r>
            <a:r>
              <a:rPr lang="de-DE" sz="2000" dirty="0">
                <a:hlinkClick r:id="rId3"/>
              </a:rPr>
              <a:t>dm5xx@gmx.de</a:t>
            </a:r>
            <a:r>
              <a:rPr lang="de-DE" sz="2000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31318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936A783-DE3A-44E1-BF4D-CA85BFCB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Hardwarekomponenten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E852782-9833-4D38-8270-E397CB416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16-CH </a:t>
            </a:r>
            <a:r>
              <a:rPr lang="de-DE" dirty="0" err="1"/>
              <a:t>Relayboard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mit 12V-Spannungsversorgung</a:t>
            </a:r>
          </a:p>
          <a:p>
            <a:r>
              <a:rPr lang="de-DE" dirty="0"/>
              <a:t>MCP23017SMD auf PCB (I2C=&gt;16 Port)</a:t>
            </a:r>
          </a:p>
          <a:p>
            <a:r>
              <a:rPr lang="de-DE" dirty="0" err="1"/>
              <a:t>Wemos</a:t>
            </a:r>
            <a:r>
              <a:rPr lang="de-DE" dirty="0"/>
              <a:t> D1 mini (ESP8266-12F, Controller)</a:t>
            </a:r>
          </a:p>
          <a:p>
            <a:r>
              <a:rPr lang="de-DE" dirty="0"/>
              <a:t>2x 1.8K</a:t>
            </a:r>
          </a:p>
          <a:p>
            <a:r>
              <a:rPr lang="de-DE" dirty="0"/>
              <a:t>DuPont Steckverbinder</a:t>
            </a:r>
          </a:p>
          <a:p>
            <a:r>
              <a:rPr lang="de-DE" dirty="0"/>
              <a:t>12V-Netzteil</a:t>
            </a:r>
          </a:p>
          <a:p>
            <a:r>
              <a:rPr lang="de-DE" dirty="0" err="1"/>
              <a:t>Computer+MicroUsb-Kabel</a:t>
            </a:r>
            <a:r>
              <a:rPr lang="de-DE" dirty="0"/>
              <a:t> (</a:t>
            </a:r>
            <a:r>
              <a:rPr lang="de-DE" dirty="0" err="1"/>
              <a:t>Progr</a:t>
            </a:r>
            <a:r>
              <a:rPr lang="de-DE" dirty="0"/>
              <a:t>.)</a:t>
            </a:r>
          </a:p>
          <a:p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xmlns="" id="{397CD39F-43EF-4220-848F-13C137966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62" y="1395663"/>
            <a:ext cx="4395538" cy="329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1DBF6187-9C4C-4E1E-BC2B-7825AE66F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99" y="2953050"/>
            <a:ext cx="1269832" cy="13448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018D10FF-01CF-4BFE-9AD6-EBB6FB76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1A24996-5FF4-4959-BC65-1BDA7DB59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813886" cy="4646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Separation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Concerns</a:t>
            </a:r>
            <a:r>
              <a:rPr lang="de-DE" dirty="0"/>
              <a:t>:</a:t>
            </a:r>
          </a:p>
          <a:p>
            <a:r>
              <a:rPr lang="de-DE" dirty="0"/>
              <a:t>Hardwareschicht (1)</a:t>
            </a:r>
          </a:p>
          <a:p>
            <a:r>
              <a:rPr lang="de-DE" dirty="0"/>
              <a:t>Hardwarenahe Funktionalität (JSON) (1)</a:t>
            </a:r>
          </a:p>
          <a:p>
            <a:r>
              <a:rPr lang="de-DE" dirty="0" err="1"/>
              <a:t>Funktionensschicht</a:t>
            </a:r>
            <a:r>
              <a:rPr lang="de-DE" dirty="0"/>
              <a:t> (JS) (2)</a:t>
            </a:r>
          </a:p>
          <a:p>
            <a:r>
              <a:rPr lang="de-DE" dirty="0"/>
              <a:t>Anzeigeschicht (UI) (3)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=&gt; aka 3-Layer-Modell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xmlns="" id="{8A4DF14F-9AA6-4CC1-B1BE-41BC53A451D1}"/>
              </a:ext>
            </a:extLst>
          </p:cNvPr>
          <p:cNvSpPr/>
          <p:nvPr/>
        </p:nvSpPr>
        <p:spPr>
          <a:xfrm>
            <a:off x="7820527" y="2300205"/>
            <a:ext cx="3890211" cy="7299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Javascript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(2) Steuerfunktionen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58D5A388-8AB0-4E2B-A95F-3486B68147CD}"/>
              </a:ext>
            </a:extLst>
          </p:cNvPr>
          <p:cNvSpPr/>
          <p:nvPr/>
        </p:nvSpPr>
        <p:spPr>
          <a:xfrm>
            <a:off x="7820527" y="4285411"/>
            <a:ext cx="3890211" cy="7299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(1) ESP12F/</a:t>
            </a:r>
            <a:r>
              <a:rPr lang="de-DE" dirty="0" err="1"/>
              <a:t>RelayBoard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23BFB9C8-439E-4AE4-8B23-98AD34DFAF69}"/>
              </a:ext>
            </a:extLst>
          </p:cNvPr>
          <p:cNvSpPr/>
          <p:nvPr/>
        </p:nvSpPr>
        <p:spPr>
          <a:xfrm>
            <a:off x="7820526" y="1395663"/>
            <a:ext cx="3890211" cy="7299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Browser:</a:t>
            </a:r>
            <a:br>
              <a:rPr lang="de-DE" dirty="0"/>
            </a:br>
            <a:r>
              <a:rPr lang="de-DE" dirty="0"/>
              <a:t>(3) Anzeige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2C67AC4E-F80A-4EE3-B9DA-0FEB6CE7E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631" y="3030121"/>
            <a:ext cx="1200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73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9DFBADE-F3A2-43C8-BB87-8DA413C2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Vor- und Nachteile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6F1073C-7DA3-49A1-8F85-559C798BB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Vorteile:</a:t>
            </a:r>
          </a:p>
          <a:p>
            <a:r>
              <a:rPr lang="de-DE" sz="2400" dirty="0"/>
              <a:t>Leicht erweiterbar, Unabhängig von der UI </a:t>
            </a:r>
            <a:br>
              <a:rPr lang="de-DE" sz="2400" dirty="0"/>
            </a:br>
            <a:r>
              <a:rPr lang="de-DE" sz="2400" dirty="0"/>
              <a:t>(Web-App, Windows-App, Mobile-App, Linux-App,…)</a:t>
            </a:r>
          </a:p>
          <a:p>
            <a:r>
              <a:rPr lang="de-DE" sz="2400" dirty="0"/>
              <a:t>Trennung von Hardware, Logik und Funktionen</a:t>
            </a:r>
          </a:p>
          <a:p>
            <a:r>
              <a:rPr lang="de-DE" sz="2400" dirty="0"/>
              <a:t>Zentralisiert, Modular, Webtechnologie, Zukunftsfähig</a:t>
            </a:r>
          </a:p>
          <a:p>
            <a:r>
              <a:rPr lang="de-DE" sz="2400" dirty="0"/>
              <a:t>Eigene Funktionen und UI (Customizing)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Nachteile:</a:t>
            </a:r>
          </a:p>
          <a:p>
            <a:r>
              <a:rPr lang="de-DE" sz="2400" dirty="0"/>
              <a:t>Sicherheitsmechanismen liegen in eigener Verantwortung der Funktionsschicht</a:t>
            </a:r>
          </a:p>
          <a:p>
            <a:r>
              <a:rPr lang="de-DE" sz="2400" dirty="0"/>
              <a:t>„Viel Feind, viel Ehr“ (Je mehr angepasst wird, umso mehr Wissen ist notwendig)</a:t>
            </a:r>
          </a:p>
        </p:txBody>
      </p:sp>
    </p:spTree>
    <p:extLst>
      <p:ext uri="{BB962C8B-B14F-4D97-AF65-F5344CB8AC3E}">
        <p14:creationId xmlns:p14="http://schemas.microsoft.com/office/powerpoint/2010/main" val="98219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D6C972D-F327-4CE6-BB0E-501A1F51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1 – „Out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F89FEE2-D01C-4D95-85CA-D1DDA4507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891465" cy="4646363"/>
          </a:xfrm>
        </p:spPr>
        <p:txBody>
          <a:bodyPr/>
          <a:lstStyle/>
          <a:p>
            <a:r>
              <a:rPr lang="de-DE" dirty="0"/>
              <a:t>Keine Anpassungen notwendig</a:t>
            </a:r>
          </a:p>
          <a:p>
            <a:r>
              <a:rPr lang="de-DE" dirty="0"/>
              <a:t>Alle vorbereiteten Ressourcen („h.mmmedia-online.de“) werden einfach verwendet und genutzt</a:t>
            </a:r>
          </a:p>
          <a:p>
            <a:r>
              <a:rPr lang="de-DE" dirty="0"/>
              <a:t>Nur Konfiguration des Switches notwendig (IP-Adresse vergeben)</a:t>
            </a:r>
          </a:p>
          <a:p>
            <a:r>
              <a:rPr lang="de-DE" dirty="0"/>
              <a:t>Version immer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</a:t>
            </a:r>
          </a:p>
          <a:p>
            <a:r>
              <a:rPr lang="de-DE" dirty="0"/>
              <a:t>Nachteil: Beschriftung kann nicht geändert werden.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891AF2CE-C095-42B3-94D8-4F963F5E68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78" y="2058644"/>
            <a:ext cx="908304" cy="914400"/>
          </a:xfrm>
          <a:prstGeom prst="rect">
            <a:avLst/>
          </a:prstGeom>
        </p:spPr>
      </p:pic>
      <p:sp>
        <p:nvSpPr>
          <p:cNvPr id="7" name="Wolke 6">
            <a:extLst>
              <a:ext uri="{FF2B5EF4-FFF2-40B4-BE49-F238E27FC236}">
                <a16:creationId xmlns:a16="http://schemas.microsoft.com/office/drawing/2014/main" xmlns="" id="{F84668CA-782F-4D27-A31B-A2830F5349C7}"/>
              </a:ext>
            </a:extLst>
          </p:cNvPr>
          <p:cNvSpPr/>
          <p:nvPr/>
        </p:nvSpPr>
        <p:spPr>
          <a:xfrm>
            <a:off x="9216898" y="4611530"/>
            <a:ext cx="2631165" cy="798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dirty="0">
                <a:solidFill>
                  <a:schemeClr val="tx1"/>
                </a:solidFill>
              </a:rPr>
              <a:t>h.mmmedia-online.de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7C96C34B-B153-42F2-AA12-29C69F68F7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63" y="2604541"/>
            <a:ext cx="1695246" cy="1275346"/>
          </a:xfrm>
          <a:prstGeom prst="rect">
            <a:avLst/>
          </a:prstGeom>
        </p:spPr>
      </p:pic>
      <p:sp>
        <p:nvSpPr>
          <p:cNvPr id="11" name="Pfeil: nach rechts gekrümmt 10">
            <a:extLst>
              <a:ext uri="{FF2B5EF4-FFF2-40B4-BE49-F238E27FC236}">
                <a16:creationId xmlns:a16="http://schemas.microsoft.com/office/drawing/2014/main" xmlns="" id="{4A037ACC-F002-4394-807A-AED7D5FB77A6}"/>
              </a:ext>
            </a:extLst>
          </p:cNvPr>
          <p:cNvSpPr/>
          <p:nvPr/>
        </p:nvSpPr>
        <p:spPr>
          <a:xfrm rot="16849449">
            <a:off x="8804080" y="25082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Pfeil: nach rechts gekrümmt 11">
            <a:extLst>
              <a:ext uri="{FF2B5EF4-FFF2-40B4-BE49-F238E27FC236}">
                <a16:creationId xmlns:a16="http://schemas.microsoft.com/office/drawing/2014/main" xmlns="" id="{4CC372F1-0949-4870-9A1E-EE548655EE0F}"/>
              </a:ext>
            </a:extLst>
          </p:cNvPr>
          <p:cNvSpPr/>
          <p:nvPr/>
        </p:nvSpPr>
        <p:spPr>
          <a:xfrm rot="10397019" flipH="1">
            <a:off x="6644355" y="2500212"/>
            <a:ext cx="1135949" cy="2924988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xmlns="" id="{CFEA06DA-6D7E-4842-9081-683A7883BA64}"/>
              </a:ext>
            </a:extLst>
          </p:cNvPr>
          <p:cNvSpPr txBox="1"/>
          <p:nvPr/>
        </p:nvSpPr>
        <p:spPr>
          <a:xfrm>
            <a:off x="8033085" y="5046325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ultraswitch_content_v1.js</a:t>
            </a:r>
          </a:p>
          <a:p>
            <a:r>
              <a:rPr lang="de-DE" sz="1400" dirty="0"/>
              <a:t>CSS: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Ultraswitch_v1.css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B6E6D3CB-2DE0-4C96-9A1D-486F2A7B7DC4}"/>
              </a:ext>
            </a:extLst>
          </p:cNvPr>
          <p:cNvSpPr txBox="1"/>
          <p:nvPr/>
        </p:nvSpPr>
        <p:spPr>
          <a:xfrm>
            <a:off x="7289517" y="17020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xmlns="" id="{2674924A-D729-4EB4-97F2-E49A4D935B68}"/>
              </a:ext>
            </a:extLst>
          </p:cNvPr>
          <p:cNvSpPr txBox="1"/>
          <p:nvPr/>
        </p:nvSpPr>
        <p:spPr>
          <a:xfrm>
            <a:off x="10689786" y="2342931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Ultraswitch: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Index.html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847AEE6E-4645-4CD3-B532-FD9E5681B868}"/>
              </a:ext>
            </a:extLst>
          </p:cNvPr>
          <p:cNvSpPr txBox="1"/>
          <p:nvPr/>
        </p:nvSpPr>
        <p:spPr>
          <a:xfrm>
            <a:off x="8107535" y="37799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7" name="Pfeil: nach rechts gekrümmt 16">
            <a:extLst>
              <a:ext uri="{FF2B5EF4-FFF2-40B4-BE49-F238E27FC236}">
                <a16:creationId xmlns:a16="http://schemas.microsoft.com/office/drawing/2014/main" xmlns="" id="{79142699-33FB-41D4-AB92-7AC3997ECD0D}"/>
              </a:ext>
            </a:extLst>
          </p:cNvPr>
          <p:cNvSpPr/>
          <p:nvPr/>
        </p:nvSpPr>
        <p:spPr>
          <a:xfrm rot="6384294">
            <a:off x="9331785" y="9570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4FF880CF-5D9B-4B52-B921-35D15C80A239}"/>
              </a:ext>
            </a:extLst>
          </p:cNvPr>
          <p:cNvSpPr txBox="1"/>
          <p:nvPr/>
        </p:nvSpPr>
        <p:spPr>
          <a:xfrm>
            <a:off x="8896445" y="13265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5279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14A61E1E-6F32-46F7-874C-B0A3CE32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2 – „Eigene Desktop-Anwendung“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FB50135-3407-41B2-B001-3766577CA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58328" cy="4646363"/>
          </a:xfrm>
        </p:spPr>
        <p:txBody>
          <a:bodyPr/>
          <a:lstStyle/>
          <a:p>
            <a:r>
              <a:rPr lang="de-DE" dirty="0"/>
              <a:t>Anpassungen einfach möglich</a:t>
            </a:r>
          </a:p>
          <a:p>
            <a:r>
              <a:rPr lang="de-DE" dirty="0"/>
              <a:t>Alle Ressourcen lokal auf dem PC</a:t>
            </a:r>
          </a:p>
          <a:p>
            <a:r>
              <a:rPr lang="de-DE" dirty="0"/>
              <a:t>Alles anpassbar</a:t>
            </a:r>
          </a:p>
          <a:p>
            <a:r>
              <a:rPr lang="de-DE" dirty="0"/>
              <a:t>Kein eigener Webserver notwendig</a:t>
            </a:r>
          </a:p>
          <a:p>
            <a:r>
              <a:rPr lang="de-DE" dirty="0"/>
              <a:t>Nachteil: Keine automatischen Updates, nicht mehr Multi-User-Fähig (Logik/Infos liegen auf dem eigenen Rechner).</a:t>
            </a:r>
            <a:br>
              <a:rPr lang="de-DE" dirty="0"/>
            </a:br>
            <a:r>
              <a:rPr lang="de-DE" dirty="0"/>
              <a:t>Nicht mobile-fähig.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544788EF-57F2-4949-B265-9373FF59FF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349" y="2973044"/>
            <a:ext cx="908304" cy="914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706C165D-A52E-4464-91A8-FFA74C70FB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334" y="3518941"/>
            <a:ext cx="1695246" cy="1275346"/>
          </a:xfrm>
          <a:prstGeom prst="rect">
            <a:avLst/>
          </a:prstGeom>
        </p:spPr>
      </p:pic>
      <p:sp>
        <p:nvSpPr>
          <p:cNvPr id="7" name="Pfeil: nach rechts gekrümmt 6">
            <a:extLst>
              <a:ext uri="{FF2B5EF4-FFF2-40B4-BE49-F238E27FC236}">
                <a16:creationId xmlns:a16="http://schemas.microsoft.com/office/drawing/2014/main" xmlns="" id="{CEAFE3EA-A68E-42F6-83E8-40FFF08839ED}"/>
              </a:ext>
            </a:extLst>
          </p:cNvPr>
          <p:cNvSpPr/>
          <p:nvPr/>
        </p:nvSpPr>
        <p:spPr>
          <a:xfrm rot="16849449">
            <a:off x="9369951" y="34226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CE6B508A-921F-4CB7-A5CD-C282FDD3BEE0}"/>
              </a:ext>
            </a:extLst>
          </p:cNvPr>
          <p:cNvSpPr txBox="1"/>
          <p:nvPr/>
        </p:nvSpPr>
        <p:spPr>
          <a:xfrm>
            <a:off x="4927417" y="3119162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algn="r"/>
            <a:r>
              <a:rPr lang="de-DE" sz="1400" dirty="0"/>
              <a:t>ultraswitch_v1.js,</a:t>
            </a:r>
          </a:p>
          <a:p>
            <a:pPr algn="r"/>
            <a:r>
              <a:rPr lang="de-DE" sz="1400" dirty="0"/>
              <a:t>ultraswitch_content_v1.js</a:t>
            </a:r>
          </a:p>
          <a:p>
            <a:pPr algn="r"/>
            <a:r>
              <a:rPr lang="de-DE" sz="1400" dirty="0"/>
              <a:t>CSS:</a:t>
            </a:r>
          </a:p>
          <a:p>
            <a:pPr algn="r"/>
            <a:r>
              <a:rPr lang="de-DE" sz="1400" dirty="0"/>
              <a:t>Ultraswitch_v1.css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AA63623D-DBFC-474E-BCE4-708859F76EAD}"/>
              </a:ext>
            </a:extLst>
          </p:cNvPr>
          <p:cNvSpPr txBox="1"/>
          <p:nvPr/>
        </p:nvSpPr>
        <p:spPr>
          <a:xfrm>
            <a:off x="7855388" y="26164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693A704E-EB39-42B6-8491-0AF256C4DE92}"/>
              </a:ext>
            </a:extLst>
          </p:cNvPr>
          <p:cNvSpPr txBox="1"/>
          <p:nvPr/>
        </p:nvSpPr>
        <p:spPr>
          <a:xfrm>
            <a:off x="7276536" y="2616343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PC:</a:t>
            </a:r>
            <a:endParaRPr lang="de-DE" sz="1400" dirty="0"/>
          </a:p>
          <a:p>
            <a:r>
              <a:rPr lang="de-DE" sz="1400" dirty="0"/>
              <a:t>Index.html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AE41C554-6C30-4D79-BD55-E2EC3C87BF0E}"/>
              </a:ext>
            </a:extLst>
          </p:cNvPr>
          <p:cNvSpPr txBox="1"/>
          <p:nvPr/>
        </p:nvSpPr>
        <p:spPr>
          <a:xfrm>
            <a:off x="8673406" y="46943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3" name="Pfeil: nach rechts gekrümmt 12">
            <a:extLst>
              <a:ext uri="{FF2B5EF4-FFF2-40B4-BE49-F238E27FC236}">
                <a16:creationId xmlns:a16="http://schemas.microsoft.com/office/drawing/2014/main" xmlns="" id="{03C0A968-4EF5-4955-B39B-31DF8430D700}"/>
              </a:ext>
            </a:extLst>
          </p:cNvPr>
          <p:cNvSpPr/>
          <p:nvPr/>
        </p:nvSpPr>
        <p:spPr>
          <a:xfrm rot="6384294">
            <a:off x="9897656" y="18714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C2CAD9A0-290C-4A24-9512-A5A2E1E437E9}"/>
              </a:ext>
            </a:extLst>
          </p:cNvPr>
          <p:cNvSpPr txBox="1"/>
          <p:nvPr/>
        </p:nvSpPr>
        <p:spPr>
          <a:xfrm>
            <a:off x="9462316" y="22409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49571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1087</Words>
  <Application>Microsoft Office PowerPoint</Application>
  <PresentationFormat>Benutzerdefiniert</PresentationFormat>
  <Paragraphs>296</Paragraphs>
  <Slides>41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2" baseType="lpstr">
      <vt:lpstr>Office</vt:lpstr>
      <vt:lpstr>PowerPoint-Präsentation</vt:lpstr>
      <vt:lpstr>remoteQTH.com</vt:lpstr>
      <vt:lpstr>DM5XX</vt:lpstr>
      <vt:lpstr>The Ultraswitch</vt:lpstr>
      <vt:lpstr>Die Hardwarekomponenten</vt:lpstr>
      <vt:lpstr>Die Architektur</vt:lpstr>
      <vt:lpstr>Vor- und Nachteile</vt:lpstr>
      <vt:lpstr>Usecase 1 – „Out of the box“</vt:lpstr>
      <vt:lpstr>Usecase 2 – „Eigene Desktop-Anwendung“</vt:lpstr>
      <vt:lpstr>Usecase 3 – „Eigener Webserver“</vt:lpstr>
      <vt:lpstr>Good to know</vt:lpstr>
      <vt:lpstr>Die Hardwareplattform – ESP8266-12F</vt:lpstr>
      <vt:lpstr>Arduino-IDE</vt:lpstr>
      <vt:lpstr>Kurzer Ausflug in die IDE und Programmierung</vt:lpstr>
      <vt:lpstr>Libraries (Bibliotheken und der Sketch)</vt:lpstr>
      <vt:lpstr>Los geht’s: 8266-12F</vt:lpstr>
      <vt:lpstr>Mit dem 12F verbinden – AP-Mode 1</vt:lpstr>
      <vt:lpstr>Mit dem 12F verbinden – AP-Mode 2</vt:lpstr>
      <vt:lpstr>Mit dem 12F verbinden – AP-Mode 3</vt:lpstr>
      <vt:lpstr>Mit dem 12F verbinden – AP-Mode 4</vt:lpstr>
      <vt:lpstr>Mit dem 12F verbinden – Der erste Kontakt</vt:lpstr>
      <vt:lpstr>Mit dem 12F verbinden – IP-Settings Servermode </vt:lpstr>
      <vt:lpstr>Finale IP-Adresse des Ultraswitch: Die UI </vt:lpstr>
      <vt:lpstr>CORS – Cross Origin Request</vt:lpstr>
      <vt:lpstr>Das Relaysboard verkabeln… 1</vt:lpstr>
      <vt:lpstr>Das Relaysboard verkabeln… 2</vt:lpstr>
      <vt:lpstr>Das Relaysboard verkabeln… 3</vt:lpstr>
      <vt:lpstr>Das Relayboard verkabeln… 4</vt:lpstr>
      <vt:lpstr>Das MCP-23017 verbinden</vt:lpstr>
      <vt:lpstr>MCP-23017 auf das RelayBoard löten</vt:lpstr>
      <vt:lpstr>Den ESP-12F bestücken 1</vt:lpstr>
      <vt:lpstr>Den ESP-12F bestücken 2</vt:lpstr>
      <vt:lpstr>Den ESP-12F bestücken 3</vt:lpstr>
      <vt:lpstr>Alle drei zusammen…</vt:lpstr>
      <vt:lpstr>Am Ende…</vt:lpstr>
      <vt:lpstr>Customizing =&gt; Labels, Gruppierung, RelaysPerBoard</vt:lpstr>
      <vt:lpstr>Aufbau und Funktionsweise des Sourcecodes </vt:lpstr>
      <vt:lpstr>Weitere Module…</vt:lpstr>
      <vt:lpstr>Weitere Module… I2C Adressierung =&gt; Bis zu 8 Devices!</vt:lpstr>
      <vt:lpstr>Viel Platz für eigene Ideen…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mmmedia</dc:creator>
  <cp:lastModifiedBy>mmmedia</cp:lastModifiedBy>
  <cp:revision>147</cp:revision>
  <cp:lastPrinted>2018-01-20T18:02:11Z</cp:lastPrinted>
  <dcterms:created xsi:type="dcterms:W3CDTF">2018-01-19T17:48:49Z</dcterms:created>
  <dcterms:modified xsi:type="dcterms:W3CDTF">2018-01-27T21:26:54Z</dcterms:modified>
</cp:coreProperties>
</file>